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50" r:id="rId93"/>
    <p:sldId id="351" r:id="rId94"/>
    <p:sldId id="352" r:id="rId95"/>
    <p:sldId id="353" r:id="rId96"/>
    <p:sldId id="354" r:id="rId97"/>
    <p:sldId id="363" r:id="rId98"/>
    <p:sldId id="355" r:id="rId99"/>
    <p:sldId id="356" r:id="rId100"/>
    <p:sldId id="357" r:id="rId101"/>
    <p:sldId id="358" r:id="rId102"/>
    <p:sldId id="359" r:id="rId103"/>
    <p:sldId id="364" r:id="rId104"/>
    <p:sldId id="360" r:id="rId105"/>
    <p:sldId id="361" r:id="rId106"/>
    <p:sldId id="362" r:id="rId107"/>
    <p:sldId id="365" r:id="rId108"/>
    <p:sldId id="367" r:id="rId109"/>
    <p:sldId id="368" r:id="rId110"/>
    <p:sldId id="369" r:id="rId111"/>
    <p:sldId id="370" r:id="rId112"/>
    <p:sldId id="372" r:id="rId113"/>
    <p:sldId id="379" r:id="rId114"/>
    <p:sldId id="373" r:id="rId115"/>
    <p:sldId id="374" r:id="rId116"/>
    <p:sldId id="378" r:id="rId117"/>
    <p:sldId id="380" r:id="rId118"/>
  </p:sldIdLst>
  <p:sldSz cx="18288000" cy="10287000"/>
  <p:notesSz cx="6858000" cy="9144000"/>
  <p:embeddedFontLst>
    <p:embeddedFont>
      <p:font typeface="Calibri" panose="020F0502020204030204" pitchFamily="34" charset="0"/>
      <p:regular r:id="rId119"/>
      <p:bold r:id="rId120"/>
      <p:italic r:id="rId121"/>
      <p:boldItalic r:id="rId122"/>
    </p:embeddedFont>
    <p:embeddedFont>
      <p:font typeface="Chewy" panose="020B0604020202020204" charset="0"/>
      <p:regular r:id="rId123"/>
    </p:embeddedFont>
    <p:embeddedFont>
      <p:font typeface="FC Lamoon" panose="02000000000000000000" pitchFamily="2" charset="0"/>
      <p:regular r:id="rId124"/>
      <p:bold r:id="rId125"/>
      <p:italic r:id="rId126"/>
      <p:boldItalic r:id="rId127"/>
    </p:embeddedFont>
    <p:embeddedFont>
      <p:font typeface="Inter" panose="020B0604020202020204" charset="0"/>
      <p:regular r:id="rId128"/>
    </p:embeddedFont>
    <p:embeddedFont>
      <p:font typeface="Inter Bold" panose="020B0604020202020204" charset="0"/>
      <p:regular r:id="rId129"/>
    </p:embeddedFont>
    <p:embeddedFont>
      <p:font typeface="League Spartan" panose="020B0604020202020204" charset="0"/>
      <p:regular r:id="rId130"/>
    </p:embeddedFont>
    <p:embeddedFont>
      <p:font typeface="Open Sans" panose="020B0604020202020204" charset="0"/>
      <p:regular r:id="rId131"/>
    </p:embeddedFont>
    <p:embeddedFont>
      <p:font typeface="Open Sans Bold" panose="020B0604020202020204" charset="0"/>
      <p:regular r:id="rId132"/>
    </p:embeddedFont>
    <p:embeddedFont>
      <p:font typeface="Open Sans Extra Bold" panose="020B0604020202020204" charset="0"/>
      <p:regular r:id="rId133"/>
    </p:embeddedFont>
    <p:embeddedFont>
      <p:font typeface="Open Sans Light Bold" panose="020B0604020202020204" charset="0"/>
      <p:regular r:id="rId1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91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226" y="18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5.fntdata"/><Relationship Id="rId128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6.fntdata"/><Relationship Id="rId129" Type="http://schemas.openxmlformats.org/officeDocument/2006/relationships/font" Target="fonts/font11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1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2.fntdata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2.fntdata"/><Relationship Id="rId125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3.fntdata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14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console.aws.amazon.com/ec2/v2/home?region=us-east-1#Addresses:" TargetMode="Externa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4753204" y="2036611"/>
            <a:ext cx="7872730" cy="582582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294290" y="2830992"/>
            <a:ext cx="11699419" cy="2932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16"/>
              </a:lnSpc>
            </a:pPr>
            <a:r>
              <a:rPr lang="en-US" sz="96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Amazon</a:t>
            </a:r>
            <a:r>
              <a:rPr lang="en-US" sz="9600" dirty="0">
                <a:solidFill>
                  <a:srgbClr val="FF914D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Web Services </a:t>
            </a:r>
          </a:p>
          <a:p>
            <a:pPr algn="ctr">
              <a:lnSpc>
                <a:spcPts val="7416"/>
              </a:lnSpc>
            </a:pPr>
            <a:r>
              <a:rPr lang="en-US" sz="9600" dirty="0">
                <a:solidFill>
                  <a:srgbClr val="242725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for </a:t>
            </a:r>
          </a:p>
          <a:p>
            <a:pPr algn="ctr">
              <a:lnSpc>
                <a:spcPts val="7416"/>
              </a:lnSpc>
            </a:pPr>
            <a:r>
              <a:rPr lang="en-US" sz="9600" dirty="0">
                <a:solidFill>
                  <a:srgbClr val="FF914D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Internet of </a:t>
            </a:r>
            <a:r>
              <a:rPr lang="en-US" sz="96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Things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32067" y="6408456"/>
            <a:ext cx="908859" cy="100984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447076" y="6009516"/>
            <a:ext cx="1013132" cy="138612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6647111" y="8801100"/>
            <a:ext cx="4993776" cy="703930"/>
            <a:chOff x="0" y="38100"/>
            <a:chExt cx="6658368" cy="938574"/>
          </a:xfrm>
        </p:grpSpPr>
        <p:sp>
          <p:nvSpPr>
            <p:cNvPr id="8" name="TextBox 8"/>
            <p:cNvSpPr txBox="1"/>
            <p:nvPr/>
          </p:nvSpPr>
          <p:spPr>
            <a:xfrm>
              <a:off x="0" y="38100"/>
              <a:ext cx="6658368" cy="338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2400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</a:t>
              </a:r>
              <a:r>
                <a:rPr lang="en-US" sz="2400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พี่เจมส์</a:t>
              </a:r>
              <a:r>
                <a:rPr lang="en-US" sz="2400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 </a:t>
              </a:r>
              <a:r>
                <a:rPr lang="en-US" sz="2400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ตาโต</a:t>
              </a:r>
              <a:endParaRPr lang="en-US" sz="24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38034"/>
              <a:ext cx="6658368" cy="338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2400" spc="254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494693" y="3183749"/>
            <a:ext cx="3793307" cy="110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914D"/>
                </a:solidFill>
                <a:latin typeface="Open Sans Extra Bold"/>
              </a:rPr>
              <a:t>3. เลือกบุคลทั่วไป (Personal)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603" r="3603"/>
          <a:stretch>
            <a:fillRect/>
          </a:stretch>
        </p:blipFill>
        <p:spPr>
          <a:xfrm>
            <a:off x="4064325" y="434500"/>
            <a:ext cx="9446050" cy="9418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-10800000">
            <a:off x="9884159" y="3111518"/>
            <a:ext cx="4873974" cy="893921"/>
            <a:chOff x="0" y="0"/>
            <a:chExt cx="2769796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215900"/>
              <a:ext cx="2473886" cy="76200"/>
            </a:xfrm>
            <a:custGeom>
              <a:avLst/>
              <a:gdLst/>
              <a:ahLst/>
              <a:cxnLst/>
              <a:rect l="l" t="t" r="r" b="b"/>
              <a:pathLst>
                <a:path w="2473886" h="76200">
                  <a:moveTo>
                    <a:pt x="0" y="0"/>
                  </a:moveTo>
                  <a:lnTo>
                    <a:pt x="2473886" y="0"/>
                  </a:lnTo>
                  <a:lnTo>
                    <a:pt x="2473886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8A673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395146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8A673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8" name="TextBox 8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058400" y="4217505"/>
            <a:ext cx="3793307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914D"/>
                </a:solidFill>
                <a:latin typeface="Open Sans Extra Bold"/>
              </a:rPr>
              <a:t>4. </a:t>
            </a:r>
            <a:r>
              <a:rPr lang="en-US" sz="3200" dirty="0" err="1">
                <a:solidFill>
                  <a:srgbClr val="FF914D"/>
                </a:solidFill>
                <a:latin typeface="Open Sans Extra Bold"/>
              </a:rPr>
              <a:t>ชื่อ-นามสกุล</a:t>
            </a:r>
            <a:endParaRPr lang="en-US" sz="3200" dirty="0">
              <a:solidFill>
                <a:srgbClr val="FF914D"/>
              </a:solidFill>
              <a:latin typeface="Open Sans Extra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399080" y="5143500"/>
            <a:ext cx="3793307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>
                <a:solidFill>
                  <a:srgbClr val="FF914D"/>
                </a:solidFill>
                <a:latin typeface="Open Sans Extra Bold"/>
              </a:rPr>
              <a:t>5. </a:t>
            </a:r>
            <a:r>
              <a:rPr lang="en-US" sz="3200" dirty="0" err="1">
                <a:solidFill>
                  <a:srgbClr val="FF914D"/>
                </a:solidFill>
                <a:latin typeface="Open Sans Extra Bold"/>
              </a:rPr>
              <a:t>หมายเลขโทรศัพท์</a:t>
            </a:r>
            <a:endParaRPr lang="en-US" sz="3200" dirty="0">
              <a:solidFill>
                <a:srgbClr val="FF914D"/>
              </a:solidFill>
              <a:latin typeface="Open Sans Extra Bold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27BA6060-3FD1-465F-B950-4CA2D474C9B9}"/>
              </a:ext>
            </a:extLst>
          </p:cNvPr>
          <p:cNvGrpSpPr/>
          <p:nvPr/>
        </p:nvGrpSpPr>
        <p:grpSpPr>
          <a:xfrm>
            <a:off x="14249400" y="9410700"/>
            <a:ext cx="4178550" cy="683733"/>
            <a:chOff x="0" y="38100"/>
            <a:chExt cx="6658368" cy="911644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6B322C8F-976E-4C11-994B-2D70A212010E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พี่เจมส์ ตาโต</a:t>
              </a: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DBA3FD42-90C5-41BA-A03D-475B9B274373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B5864FC-0A9C-488A-B0FF-39D654CB9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552700"/>
            <a:ext cx="11582400" cy="5738312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34351C1-F51A-4844-8997-849B663F88BC}"/>
              </a:ext>
            </a:extLst>
          </p:cNvPr>
          <p:cNvGrpSpPr/>
          <p:nvPr/>
        </p:nvGrpSpPr>
        <p:grpSpPr>
          <a:xfrm>
            <a:off x="4343400" y="5849028"/>
            <a:ext cx="1752600" cy="281488"/>
            <a:chOff x="0" y="0"/>
            <a:chExt cx="2573198" cy="71658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8EEF6F4-B442-4192-8D4D-755565F2870E}"/>
                </a:ext>
              </a:extLst>
            </p:cNvPr>
            <p:cNvSpPr/>
            <p:nvPr/>
          </p:nvSpPr>
          <p:spPr>
            <a:xfrm>
              <a:off x="0" y="0"/>
              <a:ext cx="2573198" cy="716588"/>
            </a:xfrm>
            <a:custGeom>
              <a:avLst/>
              <a:gdLst/>
              <a:ahLst/>
              <a:cxnLst/>
              <a:rect l="l" t="t" r="r" b="b"/>
              <a:pathLst>
                <a:path w="2573198" h="716588">
                  <a:moveTo>
                    <a:pt x="0" y="0"/>
                  </a:moveTo>
                  <a:lnTo>
                    <a:pt x="0" y="716588"/>
                  </a:lnTo>
                  <a:lnTo>
                    <a:pt x="2573198" y="716588"/>
                  </a:lnTo>
                  <a:lnTo>
                    <a:pt x="2573198" y="0"/>
                  </a:lnTo>
                  <a:lnTo>
                    <a:pt x="0" y="0"/>
                  </a:lnTo>
                  <a:close/>
                  <a:moveTo>
                    <a:pt x="2512238" y="655628"/>
                  </a:moveTo>
                  <a:lnTo>
                    <a:pt x="59690" y="655628"/>
                  </a:lnTo>
                  <a:lnTo>
                    <a:pt x="59690" y="59690"/>
                  </a:lnTo>
                  <a:lnTo>
                    <a:pt x="2512238" y="59690"/>
                  </a:lnTo>
                  <a:lnTo>
                    <a:pt x="2512238" y="65562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50C75E01-4564-46E4-95F4-C3FA283F5715}"/>
              </a:ext>
            </a:extLst>
          </p:cNvPr>
          <p:cNvGrpSpPr/>
          <p:nvPr/>
        </p:nvGrpSpPr>
        <p:grpSpPr>
          <a:xfrm>
            <a:off x="3962400" y="6755808"/>
            <a:ext cx="6477000" cy="457200"/>
            <a:chOff x="0" y="0"/>
            <a:chExt cx="2573198" cy="716588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AE4C0083-3CF7-416B-AAA7-1D3A66910533}"/>
                </a:ext>
              </a:extLst>
            </p:cNvPr>
            <p:cNvSpPr/>
            <p:nvPr/>
          </p:nvSpPr>
          <p:spPr>
            <a:xfrm>
              <a:off x="0" y="0"/>
              <a:ext cx="2573198" cy="716588"/>
            </a:xfrm>
            <a:custGeom>
              <a:avLst/>
              <a:gdLst/>
              <a:ahLst/>
              <a:cxnLst/>
              <a:rect l="l" t="t" r="r" b="b"/>
              <a:pathLst>
                <a:path w="2573198" h="716588">
                  <a:moveTo>
                    <a:pt x="0" y="0"/>
                  </a:moveTo>
                  <a:lnTo>
                    <a:pt x="0" y="716588"/>
                  </a:lnTo>
                  <a:lnTo>
                    <a:pt x="2573198" y="716588"/>
                  </a:lnTo>
                  <a:lnTo>
                    <a:pt x="2573198" y="0"/>
                  </a:lnTo>
                  <a:lnTo>
                    <a:pt x="0" y="0"/>
                  </a:lnTo>
                  <a:close/>
                  <a:moveTo>
                    <a:pt x="2512238" y="655628"/>
                  </a:moveTo>
                  <a:lnTo>
                    <a:pt x="59690" y="655628"/>
                  </a:lnTo>
                  <a:lnTo>
                    <a:pt x="59690" y="59690"/>
                  </a:lnTo>
                  <a:lnTo>
                    <a:pt x="2512238" y="59690"/>
                  </a:lnTo>
                  <a:lnTo>
                    <a:pt x="2512238" y="65562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8ED68F-1674-43BD-BCB1-013BFE85722D}"/>
              </a:ext>
            </a:extLst>
          </p:cNvPr>
          <p:cNvCxnSpPr>
            <a:cxnSpLocks/>
          </p:cNvCxnSpPr>
          <p:nvPr/>
        </p:nvCxnSpPr>
        <p:spPr>
          <a:xfrm flipV="1">
            <a:off x="4648200" y="4279389"/>
            <a:ext cx="5562600" cy="1397512"/>
          </a:xfrm>
          <a:prstGeom prst="straightConnector1">
            <a:avLst/>
          </a:prstGeom>
          <a:ln w="38100">
            <a:solidFill>
              <a:srgbClr val="F579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961E9A-3B5B-4635-B9CD-C59F31B46857}"/>
              </a:ext>
            </a:extLst>
          </p:cNvPr>
          <p:cNvSpPr txBox="1"/>
          <p:nvPr/>
        </p:nvSpPr>
        <p:spPr>
          <a:xfrm>
            <a:off x="10325101" y="3450504"/>
            <a:ext cx="464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คำสั่งกำหนด สิทธิการเข้าถึงไฟล์ </a:t>
            </a:r>
            <a:r>
              <a:rPr lang="en-US" sz="20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Key pair </a:t>
            </a:r>
            <a:r>
              <a:rPr lang="th-TH" sz="20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จะทำแค่ครั้งแรกของการเข้า </a:t>
            </a:r>
            <a:r>
              <a:rPr lang="en-US" sz="20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Server </a:t>
            </a:r>
            <a:r>
              <a:rPr lang="th-TH" sz="20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เท่านั้น ครั้งถัดไปที่จะเขามาตั้งค่า </a:t>
            </a:r>
            <a:r>
              <a:rPr lang="en-US" sz="20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Server </a:t>
            </a:r>
            <a:r>
              <a:rPr lang="th-TH" sz="20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ไม่ต้องทำ</a:t>
            </a:r>
            <a:endParaRPr lang="en-US" sz="2000" b="1" dirty="0">
              <a:solidFill>
                <a:srgbClr val="F57913"/>
              </a:solidFill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E44DE7-5963-4F2A-9D75-924BDEFE70A8}"/>
              </a:ext>
            </a:extLst>
          </p:cNvPr>
          <p:cNvSpPr txBox="1"/>
          <p:nvPr/>
        </p:nvSpPr>
        <p:spPr>
          <a:xfrm>
            <a:off x="10744200" y="5476846"/>
            <a:ext cx="4648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สั่ง </a:t>
            </a:r>
            <a:r>
              <a:rPr lang="en-US" sz="20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SSH </a:t>
            </a:r>
            <a:r>
              <a:rPr lang="th-TH" sz="20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เพื่อ รีโมทเข้าไปตั้งค่าเครื่อง </a:t>
            </a:r>
            <a:r>
              <a:rPr lang="en-US" sz="20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Server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B7DB1E-8811-4763-A2DA-EA9265E8EB7C}"/>
              </a:ext>
            </a:extLst>
          </p:cNvPr>
          <p:cNvCxnSpPr>
            <a:cxnSpLocks/>
          </p:cNvCxnSpPr>
          <p:nvPr/>
        </p:nvCxnSpPr>
        <p:spPr>
          <a:xfrm flipV="1">
            <a:off x="8267700" y="5989772"/>
            <a:ext cx="4114800" cy="771711"/>
          </a:xfrm>
          <a:prstGeom prst="straightConnector1">
            <a:avLst/>
          </a:prstGeom>
          <a:ln w="38100">
            <a:solidFill>
              <a:srgbClr val="F579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3485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27BA6060-3FD1-465F-B950-4CA2D474C9B9}"/>
              </a:ext>
            </a:extLst>
          </p:cNvPr>
          <p:cNvGrpSpPr/>
          <p:nvPr/>
        </p:nvGrpSpPr>
        <p:grpSpPr>
          <a:xfrm>
            <a:off x="14249400" y="9410700"/>
            <a:ext cx="4178550" cy="683733"/>
            <a:chOff x="0" y="38100"/>
            <a:chExt cx="6658368" cy="911644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6B322C8F-976E-4C11-994B-2D70A212010E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พี่เจมส์ ตาโต</a:t>
              </a: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DBA3FD42-90C5-41BA-A03D-475B9B274373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A98D1A5-B3C6-4314-87CD-F92FA2F11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465070"/>
            <a:ext cx="12135418" cy="665226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1B92682-BDC5-4002-9630-507242FACBAA}"/>
              </a:ext>
            </a:extLst>
          </p:cNvPr>
          <p:cNvGrpSpPr/>
          <p:nvPr/>
        </p:nvGrpSpPr>
        <p:grpSpPr>
          <a:xfrm>
            <a:off x="3886200" y="6743700"/>
            <a:ext cx="2438400" cy="533400"/>
            <a:chOff x="0" y="0"/>
            <a:chExt cx="2573198" cy="71658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9CBCBB2-E8F7-4E38-AD9C-0E1A1E700E92}"/>
                </a:ext>
              </a:extLst>
            </p:cNvPr>
            <p:cNvSpPr/>
            <p:nvPr/>
          </p:nvSpPr>
          <p:spPr>
            <a:xfrm>
              <a:off x="0" y="0"/>
              <a:ext cx="2573198" cy="716588"/>
            </a:xfrm>
            <a:custGeom>
              <a:avLst/>
              <a:gdLst/>
              <a:ahLst/>
              <a:cxnLst/>
              <a:rect l="l" t="t" r="r" b="b"/>
              <a:pathLst>
                <a:path w="2573198" h="716588">
                  <a:moveTo>
                    <a:pt x="0" y="0"/>
                  </a:moveTo>
                  <a:lnTo>
                    <a:pt x="0" y="716588"/>
                  </a:lnTo>
                  <a:lnTo>
                    <a:pt x="2573198" y="716588"/>
                  </a:lnTo>
                  <a:lnTo>
                    <a:pt x="2573198" y="0"/>
                  </a:lnTo>
                  <a:lnTo>
                    <a:pt x="0" y="0"/>
                  </a:lnTo>
                  <a:close/>
                  <a:moveTo>
                    <a:pt x="2512238" y="655628"/>
                  </a:moveTo>
                  <a:lnTo>
                    <a:pt x="59690" y="655628"/>
                  </a:lnTo>
                  <a:lnTo>
                    <a:pt x="59690" y="59690"/>
                  </a:lnTo>
                  <a:lnTo>
                    <a:pt x="2512238" y="59690"/>
                  </a:lnTo>
                  <a:lnTo>
                    <a:pt x="2512238" y="65562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A45A98FE-B7F7-4EAD-94AC-256386C5C511}"/>
              </a:ext>
            </a:extLst>
          </p:cNvPr>
          <p:cNvGrpSpPr/>
          <p:nvPr/>
        </p:nvGrpSpPr>
        <p:grpSpPr>
          <a:xfrm>
            <a:off x="12039600" y="6050280"/>
            <a:ext cx="2438400" cy="388620"/>
            <a:chOff x="0" y="0"/>
            <a:chExt cx="2573198" cy="716588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91E35AF-2916-4F6E-AF81-43E487C1D65D}"/>
                </a:ext>
              </a:extLst>
            </p:cNvPr>
            <p:cNvSpPr/>
            <p:nvPr/>
          </p:nvSpPr>
          <p:spPr>
            <a:xfrm>
              <a:off x="0" y="0"/>
              <a:ext cx="2573198" cy="716588"/>
            </a:xfrm>
            <a:custGeom>
              <a:avLst/>
              <a:gdLst/>
              <a:ahLst/>
              <a:cxnLst/>
              <a:rect l="l" t="t" r="r" b="b"/>
              <a:pathLst>
                <a:path w="2573198" h="716588">
                  <a:moveTo>
                    <a:pt x="0" y="0"/>
                  </a:moveTo>
                  <a:lnTo>
                    <a:pt x="0" y="716588"/>
                  </a:lnTo>
                  <a:lnTo>
                    <a:pt x="2573198" y="716588"/>
                  </a:lnTo>
                  <a:lnTo>
                    <a:pt x="2573198" y="0"/>
                  </a:lnTo>
                  <a:lnTo>
                    <a:pt x="0" y="0"/>
                  </a:lnTo>
                  <a:close/>
                  <a:moveTo>
                    <a:pt x="2512238" y="655628"/>
                  </a:moveTo>
                  <a:lnTo>
                    <a:pt x="59690" y="655628"/>
                  </a:lnTo>
                  <a:lnTo>
                    <a:pt x="59690" y="59690"/>
                  </a:lnTo>
                  <a:lnTo>
                    <a:pt x="2512238" y="59690"/>
                  </a:lnTo>
                  <a:lnTo>
                    <a:pt x="2512238" y="65562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508417-D04D-47B8-A5D5-44B54011EAEE}"/>
              </a:ext>
            </a:extLst>
          </p:cNvPr>
          <p:cNvCxnSpPr/>
          <p:nvPr/>
        </p:nvCxnSpPr>
        <p:spPr>
          <a:xfrm flipV="1">
            <a:off x="6477000" y="6244590"/>
            <a:ext cx="5562600" cy="80391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732BE0-2EBB-45B3-8567-B68EA48ED25B}"/>
              </a:ext>
            </a:extLst>
          </p:cNvPr>
          <p:cNvSpPr txBox="1"/>
          <p:nvPr/>
        </p:nvSpPr>
        <p:spPr>
          <a:xfrm>
            <a:off x="4652010" y="1013863"/>
            <a:ext cx="92125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0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ใช้คำสั่งกำหนดสิทธิการเข้าถึง </a:t>
            </a:r>
            <a:r>
              <a:rPr lang="en-US" sz="40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Key pair file</a:t>
            </a:r>
          </a:p>
        </p:txBody>
      </p:sp>
    </p:spTree>
    <p:extLst>
      <p:ext uri="{BB962C8B-B14F-4D97-AF65-F5344CB8AC3E}">
        <p14:creationId xmlns:p14="http://schemas.microsoft.com/office/powerpoint/2010/main" val="314876408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27BA6060-3FD1-465F-B950-4CA2D474C9B9}"/>
              </a:ext>
            </a:extLst>
          </p:cNvPr>
          <p:cNvGrpSpPr/>
          <p:nvPr/>
        </p:nvGrpSpPr>
        <p:grpSpPr>
          <a:xfrm>
            <a:off x="14559990" y="9708182"/>
            <a:ext cx="3697530" cy="578818"/>
            <a:chOff x="0" y="38100"/>
            <a:chExt cx="6658368" cy="911644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6B322C8F-976E-4C11-994B-2D70A212010E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พี่เจมส์ ตาโต</a:t>
              </a: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DBA3FD42-90C5-41BA-A03D-475B9B274373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19889A2-8766-421C-AE7E-73763C6A7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095500"/>
            <a:ext cx="16117571" cy="7198957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98F7CA82-A018-4767-B109-169CE56F9C71}"/>
              </a:ext>
            </a:extLst>
          </p:cNvPr>
          <p:cNvGrpSpPr/>
          <p:nvPr/>
        </p:nvGrpSpPr>
        <p:grpSpPr>
          <a:xfrm>
            <a:off x="1981200" y="7810501"/>
            <a:ext cx="5757706" cy="606776"/>
            <a:chOff x="0" y="0"/>
            <a:chExt cx="2573198" cy="71658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B8D5706-1750-4688-99A5-931370684E25}"/>
                </a:ext>
              </a:extLst>
            </p:cNvPr>
            <p:cNvSpPr/>
            <p:nvPr/>
          </p:nvSpPr>
          <p:spPr>
            <a:xfrm>
              <a:off x="0" y="0"/>
              <a:ext cx="2573198" cy="716588"/>
            </a:xfrm>
            <a:custGeom>
              <a:avLst/>
              <a:gdLst/>
              <a:ahLst/>
              <a:cxnLst/>
              <a:rect l="l" t="t" r="r" b="b"/>
              <a:pathLst>
                <a:path w="2573198" h="716588">
                  <a:moveTo>
                    <a:pt x="0" y="0"/>
                  </a:moveTo>
                  <a:lnTo>
                    <a:pt x="0" y="716588"/>
                  </a:lnTo>
                  <a:lnTo>
                    <a:pt x="2573198" y="716588"/>
                  </a:lnTo>
                  <a:lnTo>
                    <a:pt x="2573198" y="0"/>
                  </a:lnTo>
                  <a:lnTo>
                    <a:pt x="0" y="0"/>
                  </a:lnTo>
                  <a:close/>
                  <a:moveTo>
                    <a:pt x="2512238" y="655628"/>
                  </a:moveTo>
                  <a:lnTo>
                    <a:pt x="59690" y="655628"/>
                  </a:lnTo>
                  <a:lnTo>
                    <a:pt x="59690" y="59690"/>
                  </a:lnTo>
                  <a:lnTo>
                    <a:pt x="2512238" y="59690"/>
                  </a:lnTo>
                  <a:lnTo>
                    <a:pt x="2512238" y="65562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832F743D-F916-4543-9096-0DC783F288AD}"/>
              </a:ext>
            </a:extLst>
          </p:cNvPr>
          <p:cNvGrpSpPr/>
          <p:nvPr/>
        </p:nvGrpSpPr>
        <p:grpSpPr>
          <a:xfrm>
            <a:off x="11646742" y="6286500"/>
            <a:ext cx="5766229" cy="388014"/>
            <a:chOff x="0" y="0"/>
            <a:chExt cx="2573198" cy="716588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AA2CA3DC-0895-42F8-AE2C-50E36BA72C4B}"/>
                </a:ext>
              </a:extLst>
            </p:cNvPr>
            <p:cNvSpPr/>
            <p:nvPr/>
          </p:nvSpPr>
          <p:spPr>
            <a:xfrm>
              <a:off x="0" y="0"/>
              <a:ext cx="2573198" cy="716588"/>
            </a:xfrm>
            <a:custGeom>
              <a:avLst/>
              <a:gdLst/>
              <a:ahLst/>
              <a:cxnLst/>
              <a:rect l="l" t="t" r="r" b="b"/>
              <a:pathLst>
                <a:path w="2573198" h="716588">
                  <a:moveTo>
                    <a:pt x="0" y="0"/>
                  </a:moveTo>
                  <a:lnTo>
                    <a:pt x="0" y="716588"/>
                  </a:lnTo>
                  <a:lnTo>
                    <a:pt x="2573198" y="716588"/>
                  </a:lnTo>
                  <a:lnTo>
                    <a:pt x="2573198" y="0"/>
                  </a:lnTo>
                  <a:lnTo>
                    <a:pt x="0" y="0"/>
                  </a:lnTo>
                  <a:close/>
                  <a:moveTo>
                    <a:pt x="2512238" y="655628"/>
                  </a:moveTo>
                  <a:lnTo>
                    <a:pt x="59690" y="655628"/>
                  </a:lnTo>
                  <a:lnTo>
                    <a:pt x="59690" y="59690"/>
                  </a:lnTo>
                  <a:lnTo>
                    <a:pt x="2512238" y="59690"/>
                  </a:lnTo>
                  <a:lnTo>
                    <a:pt x="2512238" y="65562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3F0E5E6-456E-47F3-AE94-E54562E22D29}"/>
              </a:ext>
            </a:extLst>
          </p:cNvPr>
          <p:cNvSpPr txBox="1"/>
          <p:nvPr/>
        </p:nvSpPr>
        <p:spPr>
          <a:xfrm>
            <a:off x="4552950" y="624808"/>
            <a:ext cx="91821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4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ใช้คำสั่ง  </a:t>
            </a:r>
            <a:r>
              <a:rPr lang="en-US" sz="44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SSH </a:t>
            </a:r>
            <a:r>
              <a:rPr lang="th-TH" sz="44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เพื่อรีโมทเข้าเครื่อง </a:t>
            </a:r>
            <a:r>
              <a:rPr lang="en-US" sz="44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0115741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42D98-54C4-4A34-A10F-E689C28D3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26" y="2705100"/>
            <a:ext cx="14193348" cy="6632727"/>
          </a:xfrm>
          <a:prstGeom prst="rect">
            <a:avLst/>
          </a:prstGeom>
        </p:spPr>
      </p:pic>
      <p:grpSp>
        <p:nvGrpSpPr>
          <p:cNvPr id="4" name="Group 7">
            <a:extLst>
              <a:ext uri="{FF2B5EF4-FFF2-40B4-BE49-F238E27FC236}">
                <a16:creationId xmlns:a16="http://schemas.microsoft.com/office/drawing/2014/main" id="{731DCB76-BED6-4826-B109-B46213F0038B}"/>
              </a:ext>
            </a:extLst>
          </p:cNvPr>
          <p:cNvGrpSpPr/>
          <p:nvPr/>
        </p:nvGrpSpPr>
        <p:grpSpPr>
          <a:xfrm>
            <a:off x="7620000" y="6210300"/>
            <a:ext cx="2438400" cy="307211"/>
            <a:chOff x="0" y="0"/>
            <a:chExt cx="2573198" cy="716588"/>
          </a:xfrm>
        </p:grpSpPr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8D20F749-7C23-4A03-95E9-CE81BDE7786C}"/>
                </a:ext>
              </a:extLst>
            </p:cNvPr>
            <p:cNvSpPr/>
            <p:nvPr/>
          </p:nvSpPr>
          <p:spPr>
            <a:xfrm>
              <a:off x="0" y="0"/>
              <a:ext cx="2573198" cy="716588"/>
            </a:xfrm>
            <a:custGeom>
              <a:avLst/>
              <a:gdLst/>
              <a:ahLst/>
              <a:cxnLst/>
              <a:rect l="l" t="t" r="r" b="b"/>
              <a:pathLst>
                <a:path w="2573198" h="716588">
                  <a:moveTo>
                    <a:pt x="0" y="0"/>
                  </a:moveTo>
                  <a:lnTo>
                    <a:pt x="0" y="716588"/>
                  </a:lnTo>
                  <a:lnTo>
                    <a:pt x="2573198" y="716588"/>
                  </a:lnTo>
                  <a:lnTo>
                    <a:pt x="2573198" y="0"/>
                  </a:lnTo>
                  <a:lnTo>
                    <a:pt x="0" y="0"/>
                  </a:lnTo>
                  <a:close/>
                  <a:moveTo>
                    <a:pt x="2512238" y="655628"/>
                  </a:moveTo>
                  <a:lnTo>
                    <a:pt x="59690" y="655628"/>
                  </a:lnTo>
                  <a:lnTo>
                    <a:pt x="59690" y="59690"/>
                  </a:lnTo>
                  <a:lnTo>
                    <a:pt x="2512238" y="59690"/>
                  </a:lnTo>
                  <a:lnTo>
                    <a:pt x="2512238" y="65562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3EA24D-3D82-4024-A517-83E892BC7B9C}"/>
              </a:ext>
            </a:extLst>
          </p:cNvPr>
          <p:cNvSpPr txBox="1"/>
          <p:nvPr/>
        </p:nvSpPr>
        <p:spPr>
          <a:xfrm>
            <a:off x="4552950" y="800100"/>
            <a:ext cx="91821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44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ยืนยันการรีโมทเข้าเครื่อง </a:t>
            </a:r>
            <a:r>
              <a:rPr lang="en-US" sz="44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Server </a:t>
            </a:r>
            <a:r>
              <a:rPr lang="th-TH" sz="44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พิมพ์คำว่า </a:t>
            </a:r>
            <a:r>
              <a:rPr lang="en-US" sz="4400" b="1" dirty="0">
                <a:latin typeface="FC Lamoon" panose="02000000000000000000" pitchFamily="2" charset="0"/>
                <a:cs typeface="FC Lamoon" panose="02000000000000000000" pitchFamily="2" charset="0"/>
              </a:rPr>
              <a:t>yes </a:t>
            </a:r>
            <a:r>
              <a:rPr lang="th-TH" sz="44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แล้วกด </a:t>
            </a:r>
            <a:r>
              <a:rPr lang="en-US" sz="4400" b="1" dirty="0">
                <a:latin typeface="FC Lamoon" panose="02000000000000000000" pitchFamily="2" charset="0"/>
                <a:cs typeface="FC Lamoon" panose="02000000000000000000" pitchFamily="2" charset="0"/>
              </a:rPr>
              <a:t>Enter</a:t>
            </a:r>
          </a:p>
        </p:txBody>
      </p:sp>
    </p:spTree>
    <p:extLst>
      <p:ext uri="{BB962C8B-B14F-4D97-AF65-F5344CB8AC3E}">
        <p14:creationId xmlns:p14="http://schemas.microsoft.com/office/powerpoint/2010/main" val="14150512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27BA6060-3FD1-465F-B950-4CA2D474C9B9}"/>
              </a:ext>
            </a:extLst>
          </p:cNvPr>
          <p:cNvGrpSpPr/>
          <p:nvPr/>
        </p:nvGrpSpPr>
        <p:grpSpPr>
          <a:xfrm>
            <a:off x="14249400" y="9410700"/>
            <a:ext cx="4178550" cy="683733"/>
            <a:chOff x="0" y="38100"/>
            <a:chExt cx="6658368" cy="911644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6B322C8F-976E-4C11-994B-2D70A212010E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พี่เจมส์ ตาโต</a:t>
              </a: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DBA3FD42-90C5-41BA-A03D-475B9B274373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B6F186B-AF11-494C-90FA-24180E19F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298624"/>
            <a:ext cx="11404082" cy="7112076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784973A7-CE03-4A45-AE9F-BB598C976420}"/>
              </a:ext>
            </a:extLst>
          </p:cNvPr>
          <p:cNvGrpSpPr/>
          <p:nvPr/>
        </p:nvGrpSpPr>
        <p:grpSpPr>
          <a:xfrm>
            <a:off x="5257800" y="7886700"/>
            <a:ext cx="2289980" cy="471466"/>
            <a:chOff x="0" y="0"/>
            <a:chExt cx="2573198" cy="71658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1929922-526C-45DE-A150-F6ADC52CDA94}"/>
                </a:ext>
              </a:extLst>
            </p:cNvPr>
            <p:cNvSpPr/>
            <p:nvPr/>
          </p:nvSpPr>
          <p:spPr>
            <a:xfrm>
              <a:off x="0" y="0"/>
              <a:ext cx="2573198" cy="716588"/>
            </a:xfrm>
            <a:custGeom>
              <a:avLst/>
              <a:gdLst/>
              <a:ahLst/>
              <a:cxnLst/>
              <a:rect l="l" t="t" r="r" b="b"/>
              <a:pathLst>
                <a:path w="2573198" h="716588">
                  <a:moveTo>
                    <a:pt x="0" y="0"/>
                  </a:moveTo>
                  <a:lnTo>
                    <a:pt x="0" y="716588"/>
                  </a:lnTo>
                  <a:lnTo>
                    <a:pt x="2573198" y="716588"/>
                  </a:lnTo>
                  <a:lnTo>
                    <a:pt x="2573198" y="0"/>
                  </a:lnTo>
                  <a:lnTo>
                    <a:pt x="0" y="0"/>
                  </a:lnTo>
                  <a:close/>
                  <a:moveTo>
                    <a:pt x="2512238" y="655628"/>
                  </a:moveTo>
                  <a:lnTo>
                    <a:pt x="59690" y="655628"/>
                  </a:lnTo>
                  <a:lnTo>
                    <a:pt x="59690" y="59690"/>
                  </a:lnTo>
                  <a:lnTo>
                    <a:pt x="2512238" y="59690"/>
                  </a:lnTo>
                  <a:lnTo>
                    <a:pt x="2512238" y="65562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9CB14F-770E-4650-A5DC-52604D4980A9}"/>
              </a:ext>
            </a:extLst>
          </p:cNvPr>
          <p:cNvSpPr txBox="1"/>
          <p:nvPr/>
        </p:nvSpPr>
        <p:spPr>
          <a:xfrm>
            <a:off x="4139941" y="695215"/>
            <a:ext cx="10287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36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เพียงเท่านี้เราก็สามารถเข้ามาที่เครื่อง </a:t>
            </a:r>
            <a:r>
              <a:rPr lang="en-US" sz="36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Server </a:t>
            </a:r>
            <a:r>
              <a:rPr lang="th-TH" sz="36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เรียบร้อยแล้ว </a:t>
            </a:r>
          </a:p>
          <a:p>
            <a:pPr algn="ctr"/>
            <a:r>
              <a:rPr lang="th-TH" sz="36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สามารถตั้งค่า </a:t>
            </a:r>
            <a:r>
              <a:rPr lang="en-US" sz="36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Config </a:t>
            </a:r>
            <a:r>
              <a:rPr lang="th-TH" sz="36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ติดตั้งโปรแกรมต่าง ๆ ลงบนเครื่อง </a:t>
            </a:r>
            <a:r>
              <a:rPr lang="en-US" sz="36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Server </a:t>
            </a:r>
            <a:r>
              <a:rPr lang="th-TH" sz="36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ได้แล้ว</a:t>
            </a:r>
            <a:endParaRPr lang="en-US" sz="3600" b="1" dirty="0"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8397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27BA6060-3FD1-465F-B950-4CA2D474C9B9}"/>
              </a:ext>
            </a:extLst>
          </p:cNvPr>
          <p:cNvGrpSpPr/>
          <p:nvPr/>
        </p:nvGrpSpPr>
        <p:grpSpPr>
          <a:xfrm>
            <a:off x="14249400" y="9410700"/>
            <a:ext cx="4178550" cy="683733"/>
            <a:chOff x="0" y="38100"/>
            <a:chExt cx="6658368" cy="911644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6B322C8F-976E-4C11-994B-2D70A212010E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พี่เจมส์ ตาโต</a:t>
              </a: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DBA3FD42-90C5-41BA-A03D-475B9B274373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8B89E7C-2894-4394-831B-88858A13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438" y="1290099"/>
            <a:ext cx="13251124" cy="77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979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27BA6060-3FD1-465F-B950-4CA2D474C9B9}"/>
              </a:ext>
            </a:extLst>
          </p:cNvPr>
          <p:cNvGrpSpPr/>
          <p:nvPr/>
        </p:nvGrpSpPr>
        <p:grpSpPr>
          <a:xfrm>
            <a:off x="14249400" y="9410700"/>
            <a:ext cx="4178550" cy="683733"/>
            <a:chOff x="0" y="38100"/>
            <a:chExt cx="6658368" cy="911644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6B322C8F-976E-4C11-994B-2D70A212010E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พี่เจมส์ ตาโต</a:t>
              </a: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DBA3FD42-90C5-41BA-A03D-475B9B274373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898945E-76B3-4721-A52E-DB630EC71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8502" y="3555695"/>
            <a:ext cx="10730995" cy="5645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FC998D-61AF-4A8F-A110-FDA3CBABC5F3}"/>
              </a:ext>
            </a:extLst>
          </p:cNvPr>
          <p:cNvSpPr txBox="1"/>
          <p:nvPr/>
        </p:nvSpPr>
        <p:spPr>
          <a:xfrm>
            <a:off x="7467600" y="7425804"/>
            <a:ext cx="228600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1BB22B-364F-4A34-8ED8-B35423C0C508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486400" y="2781300"/>
            <a:ext cx="3124200" cy="46445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8F1739-C66F-47E7-B063-E2917B06B722}"/>
              </a:ext>
            </a:extLst>
          </p:cNvPr>
          <p:cNvSpPr txBox="1"/>
          <p:nvPr/>
        </p:nvSpPr>
        <p:spPr>
          <a:xfrm>
            <a:off x="3711827" y="1986985"/>
            <a:ext cx="314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เลขไอพี </a:t>
            </a:r>
            <a:r>
              <a:rPr lang="en-US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V4 </a:t>
            </a:r>
            <a:r>
              <a:rPr lang="th-TH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ของ </a:t>
            </a:r>
            <a:r>
              <a:rPr lang="en-US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Server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3A707F-6B2E-47B4-A5F3-0BF6C7FE8D21}"/>
              </a:ext>
            </a:extLst>
          </p:cNvPr>
          <p:cNvSpPr txBox="1"/>
          <p:nvPr/>
        </p:nvSpPr>
        <p:spPr>
          <a:xfrm>
            <a:off x="9148761" y="1085840"/>
            <a:ext cx="63198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latin typeface="FC Lamoon" panose="02000000000000000000" pitchFamily="2" charset="0"/>
                <a:cs typeface="FC Lamoon" panose="02000000000000000000" pitchFamily="2" charset="0"/>
              </a:rPr>
              <a:t>เลขไอพีจะเปลี่ยนใหม่ทุกครั้งที่เราปิดเครื่อง </a:t>
            </a:r>
            <a:r>
              <a:rPr lang="en-US" sz="2800" dirty="0">
                <a:latin typeface="FC Lamoon" panose="02000000000000000000" pitchFamily="2" charset="0"/>
                <a:cs typeface="FC Lamoon" panose="02000000000000000000" pitchFamily="2" charset="0"/>
              </a:rPr>
              <a:t>Server </a:t>
            </a:r>
          </a:p>
          <a:p>
            <a:r>
              <a:rPr lang="th-TH" sz="2800" dirty="0">
                <a:latin typeface="FC Lamoon" panose="02000000000000000000" pitchFamily="2" charset="0"/>
                <a:cs typeface="FC Lamoon" panose="02000000000000000000" pitchFamily="2" charset="0"/>
              </a:rPr>
              <a:t>เพราะยังไม่ทำการฟิกเลขไอพี</a:t>
            </a:r>
            <a:r>
              <a:rPr lang="en-US" sz="2800" dirty="0"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th-TH" sz="2800" dirty="0">
                <a:latin typeface="FC Lamoon" panose="02000000000000000000" pitchFamily="2" charset="0"/>
                <a:cs typeface="FC Lamoon" panose="02000000000000000000" pitchFamily="2" charset="0"/>
              </a:rPr>
              <a:t>ถ้าต้องการฟิกเลขไอพี </a:t>
            </a:r>
            <a:r>
              <a:rPr lang="en-US" sz="28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AWS  </a:t>
            </a:r>
          </a:p>
          <a:p>
            <a:r>
              <a:rPr lang="th-TH" sz="28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คิดค่าใช้จ่าย</a:t>
            </a:r>
            <a:r>
              <a:rPr lang="th-TH" sz="2800" dirty="0">
                <a:latin typeface="FC Lamoon" panose="02000000000000000000" pitchFamily="2" charset="0"/>
                <a:cs typeface="FC Lamoon" panose="02000000000000000000" pitchFamily="2" charset="0"/>
              </a:rPr>
              <a:t> แต่ถ้าจะทำแนะนำให้ผู้กับบัตรเครดิตทรูมันนี่ </a:t>
            </a:r>
            <a:endParaRPr lang="en-US" sz="2800" dirty="0">
              <a:latin typeface="FC Lamoon" panose="02000000000000000000" pitchFamily="2" charset="0"/>
              <a:cs typeface="FC Lamoon" panose="02000000000000000000" pitchFamily="2" charset="0"/>
            </a:endParaRPr>
          </a:p>
          <a:p>
            <a:r>
              <a:rPr lang="th-TH" sz="2800" dirty="0">
                <a:latin typeface="FC Lamoon" panose="02000000000000000000" pitchFamily="2" charset="0"/>
                <a:cs typeface="FC Lamoon" panose="02000000000000000000" pitchFamily="2" charset="0"/>
              </a:rPr>
              <a:t>ไม่แนะนำให้ใช้บัตรเครดิต หรือ เดบิตผูกกับ </a:t>
            </a:r>
            <a:r>
              <a:rPr lang="en-US" sz="2800" dirty="0">
                <a:latin typeface="FC Lamoon" panose="02000000000000000000" pitchFamily="2" charset="0"/>
                <a:cs typeface="FC Lamoon" panose="02000000000000000000" pitchFamily="2" charset="0"/>
              </a:rPr>
              <a:t>AWS</a:t>
            </a:r>
          </a:p>
        </p:txBody>
      </p:sp>
    </p:spTree>
    <p:extLst>
      <p:ext uri="{BB962C8B-B14F-4D97-AF65-F5344CB8AC3E}">
        <p14:creationId xmlns:p14="http://schemas.microsoft.com/office/powerpoint/2010/main" val="12909712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27BA6060-3FD1-465F-B950-4CA2D474C9B9}"/>
              </a:ext>
            </a:extLst>
          </p:cNvPr>
          <p:cNvGrpSpPr/>
          <p:nvPr/>
        </p:nvGrpSpPr>
        <p:grpSpPr>
          <a:xfrm>
            <a:off x="14249400" y="9410700"/>
            <a:ext cx="4178550" cy="683733"/>
            <a:chOff x="0" y="38100"/>
            <a:chExt cx="6658368" cy="911644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6B322C8F-976E-4C11-994B-2D70A212010E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</a:t>
              </a:r>
              <a:r>
                <a:rPr lang="en-US" b="1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พี่เจมส์</a:t>
              </a:r>
              <a:r>
                <a:rPr lang="en-US" b="1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ตาโต</a:t>
              </a:r>
              <a:endParaRPr lang="en-US" b="1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endParaRP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DBA3FD42-90C5-41BA-A03D-475B9B274373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AD4A35B-FE96-4DCF-9662-68B5B8653AC8}"/>
              </a:ext>
            </a:extLst>
          </p:cNvPr>
          <p:cNvSpPr txBox="1"/>
          <p:nvPr/>
        </p:nvSpPr>
        <p:spPr>
          <a:xfrm>
            <a:off x="5030534" y="876300"/>
            <a:ext cx="82269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b="1" dirty="0" err="1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การทำ</a:t>
            </a:r>
            <a:r>
              <a:rPr lang="th-TH" sz="40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4000" b="1" i="0" u="none" strike="noStrike" dirty="0">
                <a:solidFill>
                  <a:srgbClr val="F57913"/>
                </a:solidFill>
                <a:effectLst/>
                <a:latin typeface="FC Lamoon" panose="02000000000000000000" pitchFamily="2" charset="0"/>
                <a:cs typeface="FC Lamoon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Elastic Ips</a:t>
            </a:r>
            <a:endParaRPr lang="th-TH" sz="4000" b="1" i="0" u="none" strike="noStrike" dirty="0">
              <a:solidFill>
                <a:srgbClr val="F57913"/>
              </a:solidFill>
              <a:effectLst/>
              <a:latin typeface="FC Lamoon" panose="02000000000000000000" pitchFamily="2" charset="0"/>
              <a:cs typeface="FC Lamoon" panose="02000000000000000000" pitchFamily="2" charset="0"/>
            </a:endParaRPr>
          </a:p>
          <a:p>
            <a:pPr algn="ctr"/>
            <a:r>
              <a:rPr lang="th-TH" sz="4000" dirty="0">
                <a:solidFill>
                  <a:srgbClr val="16191F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หรือการฟิกเลขไอพีของเครื่อง </a:t>
            </a:r>
            <a:r>
              <a:rPr lang="en-US" sz="4000" dirty="0">
                <a:solidFill>
                  <a:srgbClr val="16191F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Server </a:t>
            </a:r>
            <a:r>
              <a:rPr lang="th-TH" sz="4000" dirty="0">
                <a:solidFill>
                  <a:srgbClr val="16191F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ให้เป็นแบบ </a:t>
            </a:r>
            <a:r>
              <a:rPr lang="en-US" sz="40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Static</a:t>
            </a:r>
            <a:endParaRPr lang="en-US" sz="4000" b="1" i="0" dirty="0">
              <a:solidFill>
                <a:srgbClr val="F57913"/>
              </a:solidFill>
              <a:effectLst/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1FD48-A0B0-4B80-ABE7-245D4C264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743" y="2552700"/>
            <a:ext cx="12388513" cy="5453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F5C197-B490-4A3A-95DA-8171661646A8}"/>
              </a:ext>
            </a:extLst>
          </p:cNvPr>
          <p:cNvSpPr txBox="1"/>
          <p:nvPr/>
        </p:nvSpPr>
        <p:spPr>
          <a:xfrm>
            <a:off x="4419600" y="8858116"/>
            <a:ext cx="29360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th-TH" sz="2800" b="1" i="0" u="none" strike="noStrike" dirty="0">
                <a:effectLst/>
                <a:latin typeface="FC Lamoon" panose="02000000000000000000" pitchFamily="2" charset="0"/>
                <a:cs typeface="FC Lamoon" panose="02000000000000000000" pitchFamily="2" charset="0"/>
              </a:rPr>
              <a:t>คลิกที่ </a:t>
            </a:r>
            <a:r>
              <a:rPr lang="en-US" sz="2800" b="1" i="0" u="none" strike="noStrike" dirty="0">
                <a:effectLst/>
                <a:latin typeface="FC Lamoon" panose="02000000000000000000" pitchFamily="2" charset="0"/>
                <a:cs typeface="FC Lamoon" panose="02000000000000000000" pitchFamily="2" charset="0"/>
              </a:rPr>
              <a:t>Services</a:t>
            </a:r>
            <a:endParaRPr lang="th-TH" sz="2800" b="1" i="0" u="none" strike="noStrike" dirty="0">
              <a:effectLst/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22E8B4-1628-4681-A244-A86E4223FB14}"/>
              </a:ext>
            </a:extLst>
          </p:cNvPr>
          <p:cNvCxnSpPr/>
          <p:nvPr/>
        </p:nvCxnSpPr>
        <p:spPr>
          <a:xfrm flipH="1" flipV="1">
            <a:off x="4191000" y="2865446"/>
            <a:ext cx="1295400" cy="60118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DA1ADDB-BB34-466A-B143-65140B580060}"/>
              </a:ext>
            </a:extLst>
          </p:cNvPr>
          <p:cNvSpPr/>
          <p:nvPr/>
        </p:nvSpPr>
        <p:spPr>
          <a:xfrm>
            <a:off x="3657600" y="2400300"/>
            <a:ext cx="914400" cy="465146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090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803300AB-F938-49BB-B1B8-16130FB98D64}"/>
              </a:ext>
            </a:extLst>
          </p:cNvPr>
          <p:cNvGrpSpPr/>
          <p:nvPr/>
        </p:nvGrpSpPr>
        <p:grpSpPr>
          <a:xfrm>
            <a:off x="14249400" y="9410700"/>
            <a:ext cx="4178550" cy="683733"/>
            <a:chOff x="0" y="38100"/>
            <a:chExt cx="6658368" cy="911644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3B0FEBBD-7973-4D3D-987B-94E60EB1310B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</a:t>
              </a:r>
              <a:r>
                <a:rPr lang="en-US" b="1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พี่เจมส์</a:t>
              </a:r>
              <a:r>
                <a:rPr lang="en-US" b="1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ตาโต</a:t>
              </a:r>
              <a:endParaRPr lang="en-US" b="1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endParaRP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07A2D5B-165D-42AB-89BD-CAEFC126B623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93CC88B-E344-44CD-8007-4FA9B005A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471782"/>
            <a:ext cx="11555082" cy="70210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B25B72-5392-42C3-A979-9ABD5CA4F5C0}"/>
              </a:ext>
            </a:extLst>
          </p:cNvPr>
          <p:cNvSpPr txBox="1"/>
          <p:nvPr/>
        </p:nvSpPr>
        <p:spPr>
          <a:xfrm>
            <a:off x="6858000" y="794195"/>
            <a:ext cx="1584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คลิกที่ </a:t>
            </a:r>
            <a:r>
              <a:rPr lang="en-US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VPC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B1BF88-614E-48E6-B816-F7A5A41AE4CD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343400" y="1378970"/>
            <a:ext cx="3306644" cy="42217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09767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803300AB-F938-49BB-B1B8-16130FB98D64}"/>
              </a:ext>
            </a:extLst>
          </p:cNvPr>
          <p:cNvGrpSpPr/>
          <p:nvPr/>
        </p:nvGrpSpPr>
        <p:grpSpPr>
          <a:xfrm>
            <a:off x="14249400" y="9410700"/>
            <a:ext cx="4178550" cy="683733"/>
            <a:chOff x="0" y="38100"/>
            <a:chExt cx="6658368" cy="911644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3B0FEBBD-7973-4D3D-987B-94E60EB1310B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</a:t>
              </a:r>
              <a:r>
                <a:rPr lang="en-US" b="1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พี่เจมส์</a:t>
              </a:r>
              <a:r>
                <a:rPr lang="en-US" b="1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ตาโต</a:t>
              </a:r>
              <a:endParaRPr lang="en-US" b="1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endParaRP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07A2D5B-165D-42AB-89BD-CAEFC126B623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332A858-910A-48CD-BBD6-596751EAB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913" y="2944912"/>
            <a:ext cx="11750174" cy="58068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795FFC-7F66-405C-9740-F2FC2FB673DA}"/>
              </a:ext>
            </a:extLst>
          </p:cNvPr>
          <p:cNvCxnSpPr>
            <a:cxnSpLocks/>
          </p:cNvCxnSpPr>
          <p:nvPr/>
        </p:nvCxnSpPr>
        <p:spPr>
          <a:xfrm flipH="1">
            <a:off x="6400800" y="2171700"/>
            <a:ext cx="1524000" cy="5562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98CC0F8-23F4-49BD-B36E-666181E57265}"/>
              </a:ext>
            </a:extLst>
          </p:cNvPr>
          <p:cNvSpPr txBox="1"/>
          <p:nvPr/>
        </p:nvSpPr>
        <p:spPr>
          <a:xfrm>
            <a:off x="6769893" y="1492707"/>
            <a:ext cx="24176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เลือก </a:t>
            </a:r>
            <a:r>
              <a:rPr lang="en-US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Elastic IPS</a:t>
            </a:r>
          </a:p>
        </p:txBody>
      </p:sp>
    </p:spTree>
    <p:extLst>
      <p:ext uri="{BB962C8B-B14F-4D97-AF65-F5344CB8AC3E}">
        <p14:creationId xmlns:p14="http://schemas.microsoft.com/office/powerpoint/2010/main" val="1706929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87662" y="810969"/>
            <a:ext cx="8512676" cy="877595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0865907" y="3943870"/>
            <a:ext cx="3401351" cy="893921"/>
            <a:chOff x="0" y="0"/>
            <a:chExt cx="1932930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215900"/>
              <a:ext cx="1637020" cy="76200"/>
            </a:xfrm>
            <a:custGeom>
              <a:avLst/>
              <a:gdLst/>
              <a:ahLst/>
              <a:cxnLst/>
              <a:rect l="l" t="t" r="r" b="b"/>
              <a:pathLst>
                <a:path w="1637020" h="76200">
                  <a:moveTo>
                    <a:pt x="0" y="0"/>
                  </a:moveTo>
                  <a:lnTo>
                    <a:pt x="1637020" y="0"/>
                  </a:lnTo>
                  <a:lnTo>
                    <a:pt x="163702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8A673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558280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8A673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3854422" y="4092380"/>
            <a:ext cx="3793307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914D"/>
                </a:solidFill>
                <a:latin typeface="Open Sans Extra Bold"/>
              </a:rPr>
              <a:t>6. เลือกภูมิภาค</a:t>
            </a:r>
          </a:p>
        </p:txBody>
      </p:sp>
      <p:grpSp>
        <p:nvGrpSpPr>
          <p:cNvPr id="10" name="Group 10"/>
          <p:cNvGrpSpPr/>
          <p:nvPr/>
        </p:nvGrpSpPr>
        <p:grpSpPr>
          <a:xfrm rot="-10800000">
            <a:off x="10865907" y="4966722"/>
            <a:ext cx="3401351" cy="893921"/>
            <a:chOff x="0" y="0"/>
            <a:chExt cx="1932930" cy="508000"/>
          </a:xfrm>
        </p:grpSpPr>
        <p:sp>
          <p:nvSpPr>
            <p:cNvPr id="11" name="Freeform 11"/>
            <p:cNvSpPr/>
            <p:nvPr/>
          </p:nvSpPr>
          <p:spPr>
            <a:xfrm>
              <a:off x="0" y="215900"/>
              <a:ext cx="1637020" cy="76200"/>
            </a:xfrm>
            <a:custGeom>
              <a:avLst/>
              <a:gdLst/>
              <a:ahLst/>
              <a:cxnLst/>
              <a:rect l="l" t="t" r="r" b="b"/>
              <a:pathLst>
                <a:path w="1637020" h="76200">
                  <a:moveTo>
                    <a:pt x="0" y="0"/>
                  </a:moveTo>
                  <a:lnTo>
                    <a:pt x="1637020" y="0"/>
                  </a:lnTo>
                  <a:lnTo>
                    <a:pt x="163702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8A67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558280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8A673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4267258" y="5086350"/>
            <a:ext cx="3793307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914D"/>
                </a:solidFill>
                <a:latin typeface="Open Sans Extra Bold"/>
              </a:rPr>
              <a:t>7. ค้นหา Thailand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803300AB-F938-49BB-B1B8-16130FB98D64}"/>
              </a:ext>
            </a:extLst>
          </p:cNvPr>
          <p:cNvGrpSpPr/>
          <p:nvPr/>
        </p:nvGrpSpPr>
        <p:grpSpPr>
          <a:xfrm>
            <a:off x="14249400" y="9410700"/>
            <a:ext cx="4178550" cy="683733"/>
            <a:chOff x="0" y="38100"/>
            <a:chExt cx="6658368" cy="911644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3B0FEBBD-7973-4D3D-987B-94E60EB1310B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</a:t>
              </a:r>
              <a:r>
                <a:rPr lang="en-US" b="1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พี่เจมส์</a:t>
              </a:r>
              <a:r>
                <a:rPr lang="en-US" b="1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ตาโต</a:t>
              </a:r>
              <a:endParaRPr lang="en-US" b="1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endParaRP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07A2D5B-165D-42AB-89BD-CAEFC126B623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37F7667-01B0-4EF2-AB51-3C9108A00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28" y="2938975"/>
            <a:ext cx="14798344" cy="609619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AA298D-E639-41EB-91B3-826EB8AB5BD8}"/>
              </a:ext>
            </a:extLst>
          </p:cNvPr>
          <p:cNvCxnSpPr>
            <a:cxnSpLocks/>
          </p:cNvCxnSpPr>
          <p:nvPr/>
        </p:nvCxnSpPr>
        <p:spPr>
          <a:xfrm>
            <a:off x="7924800" y="2171700"/>
            <a:ext cx="6172200" cy="1600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DA1C3B-880D-456B-B2B5-14BBEA6FDAC7}"/>
              </a:ext>
            </a:extLst>
          </p:cNvPr>
          <p:cNvSpPr txBox="1"/>
          <p:nvPr/>
        </p:nvSpPr>
        <p:spPr>
          <a:xfrm>
            <a:off x="6019800" y="1495675"/>
            <a:ext cx="4344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เลือก </a:t>
            </a:r>
            <a:r>
              <a:rPr lang="en-US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Allocate Elastic address</a:t>
            </a:r>
          </a:p>
        </p:txBody>
      </p:sp>
    </p:spTree>
    <p:extLst>
      <p:ext uri="{BB962C8B-B14F-4D97-AF65-F5344CB8AC3E}">
        <p14:creationId xmlns:p14="http://schemas.microsoft.com/office/powerpoint/2010/main" val="7531449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803300AB-F938-49BB-B1B8-16130FB98D64}"/>
              </a:ext>
            </a:extLst>
          </p:cNvPr>
          <p:cNvGrpSpPr/>
          <p:nvPr/>
        </p:nvGrpSpPr>
        <p:grpSpPr>
          <a:xfrm>
            <a:off x="14249400" y="9410700"/>
            <a:ext cx="4178550" cy="683733"/>
            <a:chOff x="0" y="38100"/>
            <a:chExt cx="6658368" cy="911644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3B0FEBBD-7973-4D3D-987B-94E60EB1310B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</a:t>
              </a:r>
              <a:r>
                <a:rPr lang="en-US" b="1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พี่เจมส์</a:t>
              </a:r>
              <a:r>
                <a:rPr lang="en-US" b="1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ตาโต</a:t>
              </a:r>
              <a:endParaRPr lang="en-US" b="1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endParaRP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07A2D5B-165D-42AB-89BD-CAEFC126B623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E91642B-1F08-4529-AD6B-BBB7C85F0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387" y="2489683"/>
            <a:ext cx="12569226" cy="671147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9FDD29-9DE5-4118-9CE1-2228E2ABD922}"/>
              </a:ext>
            </a:extLst>
          </p:cNvPr>
          <p:cNvCxnSpPr>
            <a:cxnSpLocks/>
          </p:cNvCxnSpPr>
          <p:nvPr/>
        </p:nvCxnSpPr>
        <p:spPr>
          <a:xfrm>
            <a:off x="3581400" y="2122579"/>
            <a:ext cx="7391400" cy="66266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AAF6448-51C7-42DC-8083-441B49D29E37}"/>
              </a:ext>
            </a:extLst>
          </p:cNvPr>
          <p:cNvSpPr txBox="1"/>
          <p:nvPr/>
        </p:nvSpPr>
        <p:spPr>
          <a:xfrm>
            <a:off x="2580164" y="1537804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คลิก </a:t>
            </a:r>
            <a:r>
              <a:rPr lang="en-US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Allocate</a:t>
            </a:r>
          </a:p>
        </p:txBody>
      </p:sp>
    </p:spTree>
    <p:extLst>
      <p:ext uri="{BB962C8B-B14F-4D97-AF65-F5344CB8AC3E}">
        <p14:creationId xmlns:p14="http://schemas.microsoft.com/office/powerpoint/2010/main" val="56189430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803300AB-F938-49BB-B1B8-16130FB98D64}"/>
              </a:ext>
            </a:extLst>
          </p:cNvPr>
          <p:cNvGrpSpPr/>
          <p:nvPr/>
        </p:nvGrpSpPr>
        <p:grpSpPr>
          <a:xfrm>
            <a:off x="14249400" y="9410700"/>
            <a:ext cx="4178550" cy="683733"/>
            <a:chOff x="0" y="38100"/>
            <a:chExt cx="6658368" cy="911644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3B0FEBBD-7973-4D3D-987B-94E60EB1310B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</a:t>
              </a:r>
              <a:r>
                <a:rPr lang="en-US" b="1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พี่เจมส์</a:t>
              </a:r>
              <a:r>
                <a:rPr lang="en-US" b="1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ตาโต</a:t>
              </a:r>
              <a:endParaRPr lang="en-US" b="1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endParaRP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07A2D5B-165D-42AB-89BD-CAEFC126B623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F163758-F884-48E2-B5E4-979983C63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229" y="3314700"/>
            <a:ext cx="10983411" cy="5558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7F616B-C38E-4C5B-93BB-36C00272808C}"/>
              </a:ext>
            </a:extLst>
          </p:cNvPr>
          <p:cNvSpPr txBox="1"/>
          <p:nvPr/>
        </p:nvSpPr>
        <p:spPr>
          <a:xfrm>
            <a:off x="3066913" y="1383218"/>
            <a:ext cx="3990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จากนั้นคลิกที่ 1 </a:t>
            </a:r>
            <a:r>
              <a:rPr lang="en-US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,</a:t>
            </a:r>
            <a:r>
              <a:rPr lang="th-TH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2 ตามลำดับ </a:t>
            </a:r>
            <a:endParaRPr lang="en-US" sz="3200" b="1" dirty="0">
              <a:solidFill>
                <a:srgbClr val="FF0000"/>
              </a:solidFill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C244DA-ED4E-41FB-82F1-DB943480D845}"/>
              </a:ext>
            </a:extLst>
          </p:cNvPr>
          <p:cNvCxnSpPr>
            <a:cxnSpLocks/>
          </p:cNvCxnSpPr>
          <p:nvPr/>
        </p:nvCxnSpPr>
        <p:spPr>
          <a:xfrm>
            <a:off x="9153935" y="1967993"/>
            <a:ext cx="1752600" cy="2514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3F0198-C6DD-4C0E-81B1-B39136074E1E}"/>
              </a:ext>
            </a:extLst>
          </p:cNvPr>
          <p:cNvCxnSpPr>
            <a:cxnSpLocks/>
          </p:cNvCxnSpPr>
          <p:nvPr/>
        </p:nvCxnSpPr>
        <p:spPr>
          <a:xfrm>
            <a:off x="10906535" y="1552494"/>
            <a:ext cx="1066800" cy="3768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AEE6965-5701-4EA6-ADCB-DFB9BB349FCC}"/>
              </a:ext>
            </a:extLst>
          </p:cNvPr>
          <p:cNvSpPr txBox="1"/>
          <p:nvPr/>
        </p:nvSpPr>
        <p:spPr>
          <a:xfrm>
            <a:off x="10488764" y="729966"/>
            <a:ext cx="685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8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2 </a:t>
            </a:r>
            <a:endParaRPr lang="en-US" sz="4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9CF7BC-BA4D-454F-92E8-E663E899E3D4}"/>
              </a:ext>
            </a:extLst>
          </p:cNvPr>
          <p:cNvSpPr txBox="1"/>
          <p:nvPr/>
        </p:nvSpPr>
        <p:spPr>
          <a:xfrm>
            <a:off x="8729869" y="1136996"/>
            <a:ext cx="685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48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1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482014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F508A9C-8911-438B-BCE7-B0120D3A7AB0}"/>
              </a:ext>
            </a:extLst>
          </p:cNvPr>
          <p:cNvGrpSpPr/>
          <p:nvPr/>
        </p:nvGrpSpPr>
        <p:grpSpPr>
          <a:xfrm>
            <a:off x="14249400" y="9410700"/>
            <a:ext cx="4178550" cy="683733"/>
            <a:chOff x="0" y="38100"/>
            <a:chExt cx="6658368" cy="9116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CBE65E-B8A5-4D4A-AF8A-15E27BA30C41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</a:t>
              </a:r>
              <a:r>
                <a:rPr lang="en-US" b="1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พี่เจมส์</a:t>
              </a:r>
              <a:r>
                <a:rPr lang="en-US" b="1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ตาโต</a:t>
              </a:r>
              <a:endParaRPr lang="en-US" b="1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489300-D232-476A-B711-4A07FEEF6C18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DA7CD82-2516-416C-BF95-D43E4F03B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61" y="1340387"/>
            <a:ext cx="10812277" cy="7607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C59629-FC14-4C6B-933E-5542626C0ECA}"/>
              </a:ext>
            </a:extLst>
          </p:cNvPr>
          <p:cNvSpPr txBox="1"/>
          <p:nvPr/>
        </p:nvSpPr>
        <p:spPr>
          <a:xfrm>
            <a:off x="5226099" y="443932"/>
            <a:ext cx="78357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1. เลือกเครื่อง </a:t>
            </a:r>
            <a:r>
              <a:rPr lang="en-US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Server </a:t>
            </a:r>
            <a:r>
              <a:rPr lang="th-TH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ที่เราต้องการจาก </a:t>
            </a:r>
            <a:r>
              <a:rPr lang="en-US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ID </a:t>
            </a:r>
            <a:r>
              <a:rPr lang="th-TH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ของเครื่อง </a:t>
            </a:r>
            <a:r>
              <a:rPr lang="en-US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95D6E0-D158-4747-B5EE-F39B84B3890F}"/>
              </a:ext>
            </a:extLst>
          </p:cNvPr>
          <p:cNvSpPr txBox="1"/>
          <p:nvPr/>
        </p:nvSpPr>
        <p:spPr>
          <a:xfrm>
            <a:off x="7751629" y="9238517"/>
            <a:ext cx="2775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3</a:t>
            </a:r>
            <a:r>
              <a:rPr lang="en-US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. </a:t>
            </a:r>
            <a:r>
              <a:rPr lang="th-TH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คลิกที่ </a:t>
            </a:r>
            <a:r>
              <a:rPr lang="en-US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Associate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9FDB84-93A6-4418-ABA9-12F97DFE6319}"/>
              </a:ext>
            </a:extLst>
          </p:cNvPr>
          <p:cNvCxnSpPr/>
          <p:nvPr/>
        </p:nvCxnSpPr>
        <p:spPr>
          <a:xfrm flipH="1">
            <a:off x="8229600" y="877657"/>
            <a:ext cx="4191000" cy="58660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7DC55F-25EB-417B-85BB-E763385950F8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10526748" y="8955721"/>
            <a:ext cx="1861326" cy="575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5A693F1-277E-4935-B547-850C1D3BF670}"/>
              </a:ext>
            </a:extLst>
          </p:cNvPr>
          <p:cNvSpPr txBox="1"/>
          <p:nvPr/>
        </p:nvSpPr>
        <p:spPr>
          <a:xfrm>
            <a:off x="2287788" y="9148666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2. </a:t>
            </a:r>
            <a:r>
              <a:rPr lang="th-TH" sz="3200" b="1" dirty="0">
                <a:solidFill>
                  <a:srgbClr val="FF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ใส่เครื่องหมายถูก</a:t>
            </a:r>
            <a:endParaRPr lang="en-US" sz="3200" b="1" dirty="0">
              <a:solidFill>
                <a:srgbClr val="FF0000"/>
              </a:solidFill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9424BD1-5984-4AAB-BC53-4A5F6819C061}"/>
              </a:ext>
            </a:extLst>
          </p:cNvPr>
          <p:cNvCxnSpPr>
            <a:cxnSpLocks/>
          </p:cNvCxnSpPr>
          <p:nvPr/>
        </p:nvCxnSpPr>
        <p:spPr>
          <a:xfrm flipV="1">
            <a:off x="3888231" y="8076521"/>
            <a:ext cx="774599" cy="10721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5652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803300AB-F938-49BB-B1B8-16130FB98D64}"/>
              </a:ext>
            </a:extLst>
          </p:cNvPr>
          <p:cNvGrpSpPr/>
          <p:nvPr/>
        </p:nvGrpSpPr>
        <p:grpSpPr>
          <a:xfrm>
            <a:off x="14249400" y="9410700"/>
            <a:ext cx="4178550" cy="683733"/>
            <a:chOff x="0" y="38100"/>
            <a:chExt cx="6658368" cy="911644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3B0FEBBD-7973-4D3D-987B-94E60EB1310B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</a:t>
              </a:r>
              <a:r>
                <a:rPr lang="en-US" b="1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พี่เจมส์</a:t>
              </a:r>
              <a:r>
                <a:rPr lang="en-US" b="1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ตาโต</a:t>
              </a:r>
              <a:endParaRPr lang="en-US" b="1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endParaRP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07A2D5B-165D-42AB-89BD-CAEFC126B623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607B12B-C8A7-4C20-BC79-663EAFAF5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114392"/>
            <a:ext cx="8049748" cy="40582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2F5D94-325F-4C07-ADAA-5246C7749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2247900"/>
            <a:ext cx="8989594" cy="632513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430554-678E-40BF-B249-C9C8C2A4BB71}"/>
              </a:ext>
            </a:extLst>
          </p:cNvPr>
          <p:cNvCxnSpPr/>
          <p:nvPr/>
        </p:nvCxnSpPr>
        <p:spPr>
          <a:xfrm>
            <a:off x="4800600" y="6286500"/>
            <a:ext cx="4572000" cy="6096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2811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803300AB-F938-49BB-B1B8-16130FB98D64}"/>
              </a:ext>
            </a:extLst>
          </p:cNvPr>
          <p:cNvGrpSpPr/>
          <p:nvPr/>
        </p:nvGrpSpPr>
        <p:grpSpPr>
          <a:xfrm>
            <a:off x="14249400" y="9410700"/>
            <a:ext cx="4178550" cy="683733"/>
            <a:chOff x="0" y="38100"/>
            <a:chExt cx="6658368" cy="911644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3B0FEBBD-7973-4D3D-987B-94E60EB1310B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</a:t>
              </a:r>
              <a:r>
                <a:rPr lang="en-US" b="1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พี่เจมส์</a:t>
              </a:r>
              <a:r>
                <a:rPr lang="en-US" b="1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ตาโต</a:t>
              </a:r>
              <a:endParaRPr lang="en-US" b="1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endParaRP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07A2D5B-165D-42AB-89BD-CAEFC126B623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A066881-95C6-4293-A2E3-9AA8F51E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686" y="2848196"/>
            <a:ext cx="13064627" cy="6352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1DE548-B5C0-461D-A2FF-BC69C01CEA4A}"/>
              </a:ext>
            </a:extLst>
          </p:cNvPr>
          <p:cNvSpPr txBox="1"/>
          <p:nvPr/>
        </p:nvSpPr>
        <p:spPr>
          <a:xfrm>
            <a:off x="3295283" y="1062980"/>
            <a:ext cx="116974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b="1" i="0" dirty="0">
                <a:solidFill>
                  <a:srgbClr val="F57913"/>
                </a:solidFill>
                <a:effectLst/>
                <a:latin typeface="FC Lamoon" panose="02000000000000000000" pitchFamily="2" charset="0"/>
                <a:cs typeface="FC Lamoon" panose="02000000000000000000" pitchFamily="2" charset="0"/>
              </a:rPr>
              <a:t>ถ้าไม่มีข้อผิดพลาดจะขึ้นหน้าแสดงแบบนี้ เป็นการฟิกเลขไอพีเสร็จสิ้น </a:t>
            </a:r>
          </a:p>
          <a:p>
            <a:pPr algn="ctr"/>
            <a:r>
              <a:rPr lang="th-TH" sz="4000" b="1" i="0" dirty="0">
                <a:solidFill>
                  <a:srgbClr val="F57913"/>
                </a:solidFill>
                <a:effectLst/>
                <a:latin typeface="FC Lamoon" panose="02000000000000000000" pitchFamily="2" charset="0"/>
                <a:cs typeface="FC Lamoon" panose="02000000000000000000" pitchFamily="2" charset="0"/>
              </a:rPr>
              <a:t>เมื่อทำการ </a:t>
            </a:r>
            <a:r>
              <a:rPr lang="en-US" sz="4000" b="1" i="0" dirty="0">
                <a:solidFill>
                  <a:srgbClr val="F57913"/>
                </a:solidFill>
                <a:effectLst/>
                <a:latin typeface="FC Lamoon" panose="02000000000000000000" pitchFamily="2" charset="0"/>
                <a:cs typeface="FC Lamoon" panose="02000000000000000000" pitchFamily="2" charset="0"/>
              </a:rPr>
              <a:t>Shutdown </a:t>
            </a:r>
            <a:r>
              <a:rPr lang="th-TH" sz="4000" b="1" i="0" dirty="0">
                <a:solidFill>
                  <a:srgbClr val="F57913"/>
                </a:solidFill>
                <a:effectLst/>
                <a:latin typeface="FC Lamoon" panose="02000000000000000000" pitchFamily="2" charset="0"/>
                <a:cs typeface="FC Lamoon" panose="02000000000000000000" pitchFamily="2" charset="0"/>
              </a:rPr>
              <a:t>เครื่อง </a:t>
            </a:r>
            <a:r>
              <a:rPr lang="en-US" sz="4000" b="1" i="0" dirty="0">
                <a:solidFill>
                  <a:srgbClr val="F57913"/>
                </a:solidFill>
                <a:effectLst/>
                <a:latin typeface="FC Lamoon" panose="02000000000000000000" pitchFamily="2" charset="0"/>
                <a:cs typeface="FC Lamoon" panose="02000000000000000000" pitchFamily="2" charset="0"/>
              </a:rPr>
              <a:t>Server </a:t>
            </a:r>
            <a:r>
              <a:rPr lang="th-TH" sz="4000" b="1" i="0" dirty="0">
                <a:solidFill>
                  <a:srgbClr val="F57913"/>
                </a:solidFill>
                <a:effectLst/>
                <a:latin typeface="FC Lamoon" panose="02000000000000000000" pitchFamily="2" charset="0"/>
                <a:cs typeface="FC Lamoon" panose="02000000000000000000" pitchFamily="2" charset="0"/>
              </a:rPr>
              <a:t>เลขไอพีก็จะไม่มีการเปลี่ยนแปลงแล้ว</a:t>
            </a:r>
            <a:endParaRPr lang="en-US" sz="4000" b="1" i="0" dirty="0">
              <a:solidFill>
                <a:srgbClr val="F57913"/>
              </a:solidFill>
              <a:effectLst/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2DE6A3-2E16-4283-B73A-D214B62D8470}"/>
              </a:ext>
            </a:extLst>
          </p:cNvPr>
          <p:cNvSpPr txBox="1"/>
          <p:nvPr/>
        </p:nvSpPr>
        <p:spPr>
          <a:xfrm>
            <a:off x="2438400" y="3162300"/>
            <a:ext cx="13411200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098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803300AB-F938-49BB-B1B8-16130FB98D64}"/>
              </a:ext>
            </a:extLst>
          </p:cNvPr>
          <p:cNvGrpSpPr/>
          <p:nvPr/>
        </p:nvGrpSpPr>
        <p:grpSpPr>
          <a:xfrm>
            <a:off x="14249400" y="9410700"/>
            <a:ext cx="4178550" cy="683733"/>
            <a:chOff x="0" y="38100"/>
            <a:chExt cx="6658368" cy="911644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3B0FEBBD-7973-4D3D-987B-94E60EB1310B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</a:t>
              </a:r>
              <a:r>
                <a:rPr lang="en-US" b="1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พี่เจมส์</a:t>
              </a:r>
              <a:r>
                <a:rPr lang="en-US" b="1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 </a:t>
              </a:r>
              <a:r>
                <a:rPr lang="en-US" b="1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ตาโต</a:t>
              </a:r>
              <a:endParaRPr lang="en-US" b="1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endParaRP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107A2D5B-165D-42AB-89BD-CAEFC126B623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A7F995C-6011-4A61-9BEC-9D84AD877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34" y="1252355"/>
            <a:ext cx="17957131" cy="81354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665DE1-985E-4EE7-853C-274EB39919DF}"/>
              </a:ext>
            </a:extLst>
          </p:cNvPr>
          <p:cNvSpPr txBox="1"/>
          <p:nvPr/>
        </p:nvSpPr>
        <p:spPr>
          <a:xfrm>
            <a:off x="7391400" y="168413"/>
            <a:ext cx="4020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b="1" i="0" dirty="0">
                <a:solidFill>
                  <a:srgbClr val="F57913"/>
                </a:solidFill>
                <a:effectLst/>
                <a:latin typeface="FC Lamoon" panose="02000000000000000000" pitchFamily="2" charset="0"/>
                <a:cs typeface="FC Lamoon" panose="02000000000000000000" pitchFamily="2" charset="0"/>
              </a:rPr>
              <a:t>ตรวจสอบการฟิกเลขไอพี</a:t>
            </a:r>
            <a:endParaRPr lang="en-US" sz="4000" b="1" i="0" dirty="0">
              <a:solidFill>
                <a:srgbClr val="F57913"/>
              </a:solidFill>
              <a:effectLst/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AB1AB-EB56-4962-9F86-912554B83A29}"/>
              </a:ext>
            </a:extLst>
          </p:cNvPr>
          <p:cNvSpPr txBox="1"/>
          <p:nvPr/>
        </p:nvSpPr>
        <p:spPr>
          <a:xfrm>
            <a:off x="7848600" y="4152900"/>
            <a:ext cx="1752600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4AB5C6-DFB6-4896-A519-6976B73373E9}"/>
              </a:ext>
            </a:extLst>
          </p:cNvPr>
          <p:cNvSpPr/>
          <p:nvPr/>
        </p:nvSpPr>
        <p:spPr>
          <a:xfrm>
            <a:off x="7162800" y="6667500"/>
            <a:ext cx="2209800" cy="8382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1D0D05-5002-42E3-9243-8BA29590FD5C}"/>
              </a:ext>
            </a:extLst>
          </p:cNvPr>
          <p:cNvSpPr/>
          <p:nvPr/>
        </p:nvSpPr>
        <p:spPr>
          <a:xfrm>
            <a:off x="3657600" y="5821680"/>
            <a:ext cx="2209800" cy="8382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9BE2F1-370E-4D2B-8394-AC38F04B2FB1}"/>
              </a:ext>
            </a:extLst>
          </p:cNvPr>
          <p:cNvSpPr/>
          <p:nvPr/>
        </p:nvSpPr>
        <p:spPr>
          <a:xfrm>
            <a:off x="10307152" y="5829300"/>
            <a:ext cx="3104048" cy="8382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6526E4-46D0-4AEB-A5FA-CC3F4333408D}"/>
              </a:ext>
            </a:extLst>
          </p:cNvPr>
          <p:cNvSpPr/>
          <p:nvPr/>
        </p:nvSpPr>
        <p:spPr>
          <a:xfrm>
            <a:off x="13827592" y="5867400"/>
            <a:ext cx="3104048" cy="8382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AF13A1-78DB-4743-9274-B4A5767B9F6C}"/>
              </a:ext>
            </a:extLst>
          </p:cNvPr>
          <p:cNvSpPr/>
          <p:nvPr/>
        </p:nvSpPr>
        <p:spPr>
          <a:xfrm>
            <a:off x="3657600" y="7353300"/>
            <a:ext cx="3104048" cy="838200"/>
          </a:xfrm>
          <a:prstGeom prst="rect">
            <a:avLst/>
          </a:prstGeom>
          <a:solidFill>
            <a:schemeClr val="accen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84B2EA-19D3-47D5-8BB5-A60F337C2C66}"/>
              </a:ext>
            </a:extLst>
          </p:cNvPr>
          <p:cNvSpPr txBox="1"/>
          <p:nvPr/>
        </p:nvSpPr>
        <p:spPr>
          <a:xfrm>
            <a:off x="6187569" y="4202460"/>
            <a:ext cx="1661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2800" b="1" i="0" dirty="0">
                <a:solidFill>
                  <a:srgbClr val="FF0000"/>
                </a:solidFill>
                <a:effectLst/>
                <a:latin typeface="FC Lamoon" panose="02000000000000000000" pitchFamily="2" charset="0"/>
                <a:cs typeface="FC Lamoon" panose="02000000000000000000" pitchFamily="2" charset="0"/>
              </a:rPr>
              <a:t>เลขไอพีเครื่อง</a:t>
            </a:r>
            <a:endParaRPr lang="en-US" sz="2800" b="1" i="0" dirty="0">
              <a:solidFill>
                <a:srgbClr val="FF0000"/>
              </a:solidFill>
              <a:effectLst/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6653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89CCE1-6264-403F-B57C-2BD0E0E8D8F4}"/>
              </a:ext>
            </a:extLst>
          </p:cNvPr>
          <p:cNvSpPr txBox="1"/>
          <p:nvPr/>
        </p:nvSpPr>
        <p:spPr>
          <a:xfrm>
            <a:off x="3352800" y="3848100"/>
            <a:ext cx="112998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เว็บไซต์อธิบายการคิดค่าบริการ โปรโมชันต่าง ๆ ของ </a:t>
            </a:r>
            <a:r>
              <a:rPr lang="en-US" sz="5400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AWS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3DB1D-3B59-4D93-9051-E80E6B26EBE4}"/>
              </a:ext>
            </a:extLst>
          </p:cNvPr>
          <p:cNvSpPr txBox="1"/>
          <p:nvPr/>
        </p:nvSpPr>
        <p:spPr>
          <a:xfrm>
            <a:off x="4278344" y="4771430"/>
            <a:ext cx="9144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rgbClr val="0070C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https://aws.amazon.com/th/free</a:t>
            </a:r>
          </a:p>
        </p:txBody>
      </p:sp>
    </p:spTree>
    <p:extLst>
      <p:ext uri="{BB962C8B-B14F-4D97-AF65-F5344CB8AC3E}">
        <p14:creationId xmlns:p14="http://schemas.microsoft.com/office/powerpoint/2010/main" val="795029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02593" y="374609"/>
            <a:ext cx="8482814" cy="953778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0" y="3596278"/>
            <a:ext cx="718674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solidFill>
                  <a:srgbClr val="FF914D"/>
                </a:solidFill>
                <a:latin typeface="Open Sans Extra Bold"/>
              </a:rPr>
              <a:t>8. </a:t>
            </a:r>
            <a:r>
              <a:rPr lang="en-US" sz="2800" dirty="0" err="1">
                <a:solidFill>
                  <a:srgbClr val="FF914D"/>
                </a:solidFill>
                <a:latin typeface="Open Sans Extra Bold"/>
              </a:rPr>
              <a:t>ที่อยู่</a:t>
            </a:r>
            <a:r>
              <a:rPr lang="en-US" sz="2800" dirty="0">
                <a:solidFill>
                  <a:srgbClr val="FF914D"/>
                </a:solidFill>
                <a:latin typeface="Open Sans Extra Bold"/>
              </a:rPr>
              <a:t> </a:t>
            </a:r>
            <a:r>
              <a:rPr lang="en-US" sz="2800" dirty="0" err="1">
                <a:solidFill>
                  <a:srgbClr val="FF914D"/>
                </a:solidFill>
                <a:latin typeface="Open Sans Extra Bold"/>
              </a:rPr>
              <a:t>ตำบล</a:t>
            </a:r>
            <a:r>
              <a:rPr lang="en-US" sz="2800" dirty="0">
                <a:solidFill>
                  <a:srgbClr val="FF914D"/>
                </a:solidFill>
                <a:latin typeface="Open Sans Extra Bold"/>
              </a:rPr>
              <a:t> </a:t>
            </a:r>
            <a:r>
              <a:rPr lang="en-US" sz="2800" dirty="0" err="1">
                <a:solidFill>
                  <a:srgbClr val="FF914D"/>
                </a:solidFill>
                <a:latin typeface="Open Sans Extra Bold"/>
              </a:rPr>
              <a:t>อำเภอ</a:t>
            </a:r>
            <a:r>
              <a:rPr lang="en-US" sz="2800" dirty="0">
                <a:solidFill>
                  <a:srgbClr val="FF914D"/>
                </a:solidFill>
                <a:latin typeface="Open Sans Extra Bold"/>
              </a:rPr>
              <a:t> </a:t>
            </a:r>
            <a:r>
              <a:rPr lang="en-US" sz="2800" dirty="0" err="1">
                <a:solidFill>
                  <a:srgbClr val="FF914D"/>
                </a:solidFill>
                <a:latin typeface="Open Sans Extra Bold"/>
              </a:rPr>
              <a:t>จังหวัด</a:t>
            </a:r>
            <a:r>
              <a:rPr lang="en-US" sz="2800" dirty="0">
                <a:solidFill>
                  <a:srgbClr val="FF914D"/>
                </a:solidFill>
                <a:latin typeface="Open Sans Extra Bold"/>
              </a:rPr>
              <a:t> (</a:t>
            </a:r>
            <a:r>
              <a:rPr lang="en-US" sz="2800" dirty="0" err="1">
                <a:solidFill>
                  <a:srgbClr val="FF914D"/>
                </a:solidFill>
                <a:latin typeface="Open Sans Extra Bold"/>
              </a:rPr>
              <a:t>ภาษาอังกฤษ</a:t>
            </a:r>
            <a:r>
              <a:rPr lang="en-US" sz="2800" dirty="0">
                <a:solidFill>
                  <a:srgbClr val="FF914D"/>
                </a:solidFill>
                <a:latin typeface="Open Sans Extra Bold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96400" y="4246346"/>
            <a:ext cx="718674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solidFill>
                  <a:srgbClr val="FF914D"/>
                </a:solidFill>
                <a:latin typeface="Open Sans Extra Bold"/>
              </a:rPr>
              <a:t>9. </a:t>
            </a:r>
            <a:r>
              <a:rPr lang="en-US" sz="2800" dirty="0" err="1">
                <a:solidFill>
                  <a:srgbClr val="FF914D"/>
                </a:solidFill>
                <a:latin typeface="Open Sans Extra Bold"/>
              </a:rPr>
              <a:t>หมายเลขห้อง</a:t>
            </a:r>
            <a:r>
              <a:rPr lang="en-US" sz="2800" dirty="0">
                <a:solidFill>
                  <a:srgbClr val="FF914D"/>
                </a:solidFill>
                <a:latin typeface="Open Sans Extra Bold"/>
              </a:rPr>
              <a:t> </a:t>
            </a:r>
            <a:r>
              <a:rPr lang="en-US" sz="2800" dirty="0" err="1">
                <a:solidFill>
                  <a:srgbClr val="FF914D"/>
                </a:solidFill>
                <a:latin typeface="Open Sans Extra Bold"/>
              </a:rPr>
              <a:t>อาคาร</a:t>
            </a:r>
            <a:endParaRPr lang="en-US" sz="2800" dirty="0">
              <a:solidFill>
                <a:srgbClr val="FF914D"/>
              </a:solidFill>
              <a:latin typeface="Open Sans Extra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610600" y="5159131"/>
            <a:ext cx="718674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solidFill>
                  <a:srgbClr val="FF914D"/>
                </a:solidFill>
                <a:latin typeface="Open Sans Extra Bold"/>
              </a:rPr>
              <a:t>10. </a:t>
            </a:r>
            <a:r>
              <a:rPr lang="en-US" sz="2800" dirty="0" err="1">
                <a:solidFill>
                  <a:srgbClr val="FF914D"/>
                </a:solidFill>
                <a:latin typeface="Open Sans Extra Bold"/>
              </a:rPr>
              <a:t>อำเภอ</a:t>
            </a:r>
            <a:endParaRPr lang="en-US" sz="2800" dirty="0">
              <a:solidFill>
                <a:srgbClr val="FF914D"/>
              </a:solidFill>
              <a:latin typeface="Open Sans Extra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10600" y="6124558"/>
            <a:ext cx="718674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solidFill>
                  <a:srgbClr val="FF914D"/>
                </a:solidFill>
                <a:latin typeface="Open Sans Extra Bold"/>
              </a:rPr>
              <a:t>11. </a:t>
            </a:r>
            <a:r>
              <a:rPr lang="en-US" sz="2800" dirty="0" err="1">
                <a:solidFill>
                  <a:srgbClr val="FF914D"/>
                </a:solidFill>
                <a:latin typeface="Open Sans Extra Bold"/>
              </a:rPr>
              <a:t>จังหวัด</a:t>
            </a:r>
            <a:endParaRPr lang="en-US" sz="2800" dirty="0">
              <a:solidFill>
                <a:srgbClr val="FF914D"/>
              </a:solidFill>
              <a:latin typeface="Open Sans Extra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991600" y="7053048"/>
            <a:ext cx="718674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solidFill>
                  <a:srgbClr val="FF914D"/>
                </a:solidFill>
                <a:latin typeface="Open Sans Extra Bold"/>
              </a:rPr>
              <a:t>12. </a:t>
            </a:r>
            <a:r>
              <a:rPr lang="en-US" sz="2800" dirty="0" err="1">
                <a:solidFill>
                  <a:srgbClr val="FF914D"/>
                </a:solidFill>
                <a:latin typeface="Open Sans Extra Bold"/>
              </a:rPr>
              <a:t>รหัสไปรษณีย์</a:t>
            </a:r>
            <a:endParaRPr lang="en-US" sz="2800" dirty="0">
              <a:solidFill>
                <a:srgbClr val="FF914D"/>
              </a:solidFill>
              <a:latin typeface="Open Sans Extra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00646" y="7122195"/>
            <a:ext cx="336646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914D"/>
                </a:solidFill>
                <a:latin typeface="Open Sans Extra Bold"/>
              </a:rPr>
              <a:t>13. คลิอกยืนยันความถูกต้องของข้อมูลข้อมูล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527227" y="7639085"/>
            <a:ext cx="2632021" cy="697340"/>
            <a:chOff x="0" y="0"/>
            <a:chExt cx="1917382" cy="508000"/>
          </a:xfrm>
        </p:grpSpPr>
        <p:sp>
          <p:nvSpPr>
            <p:cNvPr id="13" name="Freeform 13"/>
            <p:cNvSpPr/>
            <p:nvPr/>
          </p:nvSpPr>
          <p:spPr>
            <a:xfrm>
              <a:off x="0" y="215900"/>
              <a:ext cx="1621472" cy="76200"/>
            </a:xfrm>
            <a:custGeom>
              <a:avLst/>
              <a:gdLst/>
              <a:ahLst/>
              <a:cxnLst/>
              <a:rect l="l" t="t" r="r" b="b"/>
              <a:pathLst>
                <a:path w="1621472" h="76200">
                  <a:moveTo>
                    <a:pt x="0" y="0"/>
                  </a:moveTo>
                  <a:lnTo>
                    <a:pt x="1621472" y="0"/>
                  </a:lnTo>
                  <a:lnTo>
                    <a:pt x="162147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8A67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542732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8A673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42956" y="9070034"/>
            <a:ext cx="336646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914D"/>
                </a:solidFill>
                <a:latin typeface="Open Sans Extra Bold"/>
              </a:rPr>
              <a:t>14. คลิกเพื่อทำรายการต่อ</a:t>
            </a:r>
          </a:p>
        </p:txBody>
      </p:sp>
      <p:grpSp>
        <p:nvGrpSpPr>
          <p:cNvPr id="16" name="Group 16"/>
          <p:cNvGrpSpPr/>
          <p:nvPr/>
        </p:nvGrpSpPr>
        <p:grpSpPr>
          <a:xfrm rot="-633568">
            <a:off x="4049144" y="8909630"/>
            <a:ext cx="2854296" cy="697340"/>
            <a:chOff x="0" y="0"/>
            <a:chExt cx="2079306" cy="508000"/>
          </a:xfrm>
        </p:grpSpPr>
        <p:sp>
          <p:nvSpPr>
            <p:cNvPr id="17" name="Freeform 17"/>
            <p:cNvSpPr/>
            <p:nvPr/>
          </p:nvSpPr>
          <p:spPr>
            <a:xfrm>
              <a:off x="0" y="215900"/>
              <a:ext cx="1783396" cy="76200"/>
            </a:xfrm>
            <a:custGeom>
              <a:avLst/>
              <a:gdLst/>
              <a:ahLst/>
              <a:cxnLst/>
              <a:rect l="l" t="t" r="r" b="b"/>
              <a:pathLst>
                <a:path w="1783396" h="76200">
                  <a:moveTo>
                    <a:pt x="0" y="0"/>
                  </a:moveTo>
                  <a:lnTo>
                    <a:pt x="1783396" y="0"/>
                  </a:lnTo>
                  <a:lnTo>
                    <a:pt x="1783396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8A673"/>
            </a:solidFill>
          </p:spPr>
        </p:sp>
        <p:sp>
          <p:nvSpPr>
            <p:cNvPr id="18" name="Freeform 18"/>
            <p:cNvSpPr/>
            <p:nvPr/>
          </p:nvSpPr>
          <p:spPr>
            <a:xfrm>
              <a:off x="1704656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8A673"/>
            </a:solid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98483" y="519263"/>
            <a:ext cx="8291033" cy="924847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99349" y="1978686"/>
            <a:ext cx="336646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914D"/>
                </a:solidFill>
                <a:latin typeface="Open Sans Extra Bold"/>
              </a:rPr>
              <a:t>15. ทำการกรอกเลขบัตรเครดิต</a:t>
            </a:r>
          </a:p>
        </p:txBody>
      </p:sp>
      <p:grpSp>
        <p:nvGrpSpPr>
          <p:cNvPr id="4" name="Group 4"/>
          <p:cNvGrpSpPr/>
          <p:nvPr/>
        </p:nvGrpSpPr>
        <p:grpSpPr>
          <a:xfrm rot="9409168">
            <a:off x="10791644" y="2877595"/>
            <a:ext cx="3131683" cy="697340"/>
            <a:chOff x="0" y="0"/>
            <a:chExt cx="2281377" cy="508000"/>
          </a:xfrm>
        </p:grpSpPr>
        <p:sp>
          <p:nvSpPr>
            <p:cNvPr id="5" name="Freeform 5"/>
            <p:cNvSpPr/>
            <p:nvPr/>
          </p:nvSpPr>
          <p:spPr>
            <a:xfrm>
              <a:off x="0" y="215900"/>
              <a:ext cx="1985468" cy="76200"/>
            </a:xfrm>
            <a:custGeom>
              <a:avLst/>
              <a:gdLst/>
              <a:ahLst/>
              <a:cxnLst/>
              <a:rect l="l" t="t" r="r" b="b"/>
              <a:pathLst>
                <a:path w="1985468" h="76200">
                  <a:moveTo>
                    <a:pt x="0" y="0"/>
                  </a:moveTo>
                  <a:lnTo>
                    <a:pt x="1985468" y="0"/>
                  </a:lnTo>
                  <a:lnTo>
                    <a:pt x="198546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8A673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190672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8A673"/>
            </a:solidFill>
          </p:spPr>
        </p:sp>
      </p:grpSp>
      <p:grpSp>
        <p:nvGrpSpPr>
          <p:cNvPr id="7" name="Group 7"/>
          <p:cNvGrpSpPr/>
          <p:nvPr/>
        </p:nvGrpSpPr>
        <p:grpSpPr>
          <a:xfrm rot="897208">
            <a:off x="4024535" y="5284920"/>
            <a:ext cx="3131683" cy="697340"/>
            <a:chOff x="0" y="0"/>
            <a:chExt cx="2281377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215900"/>
              <a:ext cx="1985468" cy="76200"/>
            </a:xfrm>
            <a:custGeom>
              <a:avLst/>
              <a:gdLst/>
              <a:ahLst/>
              <a:cxnLst/>
              <a:rect l="l" t="t" r="r" b="b"/>
              <a:pathLst>
                <a:path w="1985468" h="76200">
                  <a:moveTo>
                    <a:pt x="0" y="0"/>
                  </a:moveTo>
                  <a:lnTo>
                    <a:pt x="1985468" y="0"/>
                  </a:lnTo>
                  <a:lnTo>
                    <a:pt x="198546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8A67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90672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8A673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36619" y="4626610"/>
            <a:ext cx="336646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914D"/>
                </a:solidFill>
                <a:latin typeface="Open Sans Extra Bold"/>
              </a:rPr>
              <a:t>15. เลือกวันหมดอายุของบัตรเครดิต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371755" y="6606565"/>
            <a:ext cx="2747520" cy="697340"/>
            <a:chOff x="0" y="0"/>
            <a:chExt cx="2001522" cy="508000"/>
          </a:xfrm>
        </p:grpSpPr>
        <p:sp>
          <p:nvSpPr>
            <p:cNvPr id="12" name="Freeform 12"/>
            <p:cNvSpPr/>
            <p:nvPr/>
          </p:nvSpPr>
          <p:spPr>
            <a:xfrm>
              <a:off x="0" y="215900"/>
              <a:ext cx="1705612" cy="76200"/>
            </a:xfrm>
            <a:custGeom>
              <a:avLst/>
              <a:gdLst/>
              <a:ahLst/>
              <a:cxnLst/>
              <a:rect l="l" t="t" r="r" b="b"/>
              <a:pathLst>
                <a:path w="1705612" h="76200">
                  <a:moveTo>
                    <a:pt x="0" y="0"/>
                  </a:moveTo>
                  <a:lnTo>
                    <a:pt x="1705612" y="0"/>
                  </a:lnTo>
                  <a:lnTo>
                    <a:pt x="1705612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8A673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1626872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8A673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30258" y="6327274"/>
            <a:ext cx="4072821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914D"/>
                </a:solidFill>
                <a:latin typeface="Open Sans Extra Bold"/>
              </a:rPr>
              <a:t>16. ใส่ชื่อผู้ถือบัตร </a:t>
            </a:r>
          </a:p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914D"/>
                </a:solidFill>
                <a:latin typeface="Open Sans Extra Bold"/>
              </a:rPr>
              <a:t>(ภาษาอังกฤษ ตัวพิมพ์ใหญ่)</a:t>
            </a:r>
          </a:p>
        </p:txBody>
      </p:sp>
      <p:grpSp>
        <p:nvGrpSpPr>
          <p:cNvPr id="15" name="Group 15"/>
          <p:cNvGrpSpPr/>
          <p:nvPr/>
        </p:nvGrpSpPr>
        <p:grpSpPr>
          <a:xfrm rot="-1007724">
            <a:off x="3723878" y="7928210"/>
            <a:ext cx="3366449" cy="697340"/>
            <a:chOff x="0" y="0"/>
            <a:chExt cx="2452400" cy="508000"/>
          </a:xfrm>
        </p:grpSpPr>
        <p:sp>
          <p:nvSpPr>
            <p:cNvPr id="16" name="Freeform 16"/>
            <p:cNvSpPr/>
            <p:nvPr/>
          </p:nvSpPr>
          <p:spPr>
            <a:xfrm>
              <a:off x="0" y="215900"/>
              <a:ext cx="2156490" cy="76200"/>
            </a:xfrm>
            <a:custGeom>
              <a:avLst/>
              <a:gdLst/>
              <a:ahLst/>
              <a:cxnLst/>
              <a:rect l="l" t="t" r="r" b="b"/>
              <a:pathLst>
                <a:path w="2156490" h="76200">
                  <a:moveTo>
                    <a:pt x="0" y="0"/>
                  </a:moveTo>
                  <a:lnTo>
                    <a:pt x="2156490" y="0"/>
                  </a:lnTo>
                  <a:lnTo>
                    <a:pt x="215649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8A67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2077750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8A673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298934" y="8431066"/>
            <a:ext cx="40728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914D"/>
                </a:solidFill>
                <a:latin typeface="Open Sans Extra Bold"/>
              </a:rPr>
              <a:t>17. ยืนยันที่อยู่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20" name="TextBox 20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75722" y="688488"/>
            <a:ext cx="8291033" cy="92484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79083" y="3113530"/>
            <a:ext cx="8333195" cy="394730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135550" y="4682837"/>
            <a:ext cx="3446723" cy="404345"/>
            <a:chOff x="0" y="0"/>
            <a:chExt cx="1913890" cy="2245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224524"/>
            </a:xfrm>
            <a:custGeom>
              <a:avLst/>
              <a:gdLst/>
              <a:ahLst/>
              <a:cxnLst/>
              <a:rect l="l" t="t" r="r" b="b"/>
              <a:pathLst>
                <a:path w="1913890" h="224524">
                  <a:moveTo>
                    <a:pt x="0" y="0"/>
                  </a:moveTo>
                  <a:lnTo>
                    <a:pt x="1913890" y="0"/>
                  </a:lnTo>
                  <a:lnTo>
                    <a:pt x="1913890" y="224524"/>
                  </a:lnTo>
                  <a:lnTo>
                    <a:pt x="0" y="22452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174716" y="5630863"/>
            <a:ext cx="1067427" cy="274457"/>
            <a:chOff x="0" y="0"/>
            <a:chExt cx="592719" cy="152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2719" cy="152400"/>
            </a:xfrm>
            <a:custGeom>
              <a:avLst/>
              <a:gdLst/>
              <a:ahLst/>
              <a:cxnLst/>
              <a:rect l="l" t="t" r="r" b="b"/>
              <a:pathLst>
                <a:path w="592719" h="152400">
                  <a:moveTo>
                    <a:pt x="0" y="0"/>
                  </a:moveTo>
                  <a:lnTo>
                    <a:pt x="592719" y="0"/>
                  </a:lnTo>
                  <a:lnTo>
                    <a:pt x="59271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135550" y="5265854"/>
            <a:ext cx="1572880" cy="274457"/>
            <a:chOff x="0" y="0"/>
            <a:chExt cx="873386" cy="152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3386" cy="152400"/>
            </a:xfrm>
            <a:custGeom>
              <a:avLst/>
              <a:gdLst/>
              <a:ahLst/>
              <a:cxnLst/>
              <a:rect l="l" t="t" r="r" b="b"/>
              <a:pathLst>
                <a:path w="873386" h="152400">
                  <a:moveTo>
                    <a:pt x="0" y="0"/>
                  </a:moveTo>
                  <a:lnTo>
                    <a:pt x="873386" y="0"/>
                  </a:lnTo>
                  <a:lnTo>
                    <a:pt x="87338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171064" y="6280008"/>
            <a:ext cx="309249" cy="274457"/>
            <a:chOff x="0" y="0"/>
            <a:chExt cx="171719" cy="152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1719" cy="152400"/>
            </a:xfrm>
            <a:custGeom>
              <a:avLst/>
              <a:gdLst/>
              <a:ahLst/>
              <a:cxnLst/>
              <a:rect l="l" t="t" r="r" b="b"/>
              <a:pathLst>
                <a:path w="171719" h="152400">
                  <a:moveTo>
                    <a:pt x="0" y="0"/>
                  </a:moveTo>
                  <a:lnTo>
                    <a:pt x="171719" y="0"/>
                  </a:lnTo>
                  <a:lnTo>
                    <a:pt x="17171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933783" y="6280008"/>
            <a:ext cx="427714" cy="274457"/>
            <a:chOff x="0" y="0"/>
            <a:chExt cx="237500" cy="152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7500" cy="152400"/>
            </a:xfrm>
            <a:custGeom>
              <a:avLst/>
              <a:gdLst/>
              <a:ahLst/>
              <a:cxnLst/>
              <a:rect l="l" t="t" r="r" b="b"/>
              <a:pathLst>
                <a:path w="237500" h="152400">
                  <a:moveTo>
                    <a:pt x="0" y="0"/>
                  </a:moveTo>
                  <a:lnTo>
                    <a:pt x="237500" y="0"/>
                  </a:lnTo>
                  <a:lnTo>
                    <a:pt x="2375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50022">
            <a:off x="6818159" y="4329271"/>
            <a:ext cx="3563975" cy="403625"/>
            <a:chOff x="0" y="0"/>
            <a:chExt cx="3823970" cy="433070"/>
          </a:xfrm>
        </p:grpSpPr>
        <p:sp>
          <p:nvSpPr>
            <p:cNvPr id="15" name="Freeform 15"/>
            <p:cNvSpPr/>
            <p:nvPr/>
          </p:nvSpPr>
          <p:spPr>
            <a:xfrm>
              <a:off x="0" y="-5080"/>
              <a:ext cx="3825240" cy="436880"/>
            </a:xfrm>
            <a:custGeom>
              <a:avLst/>
              <a:gdLst/>
              <a:ahLst/>
              <a:cxnLst/>
              <a:rect l="l" t="t" r="r" b="b"/>
              <a:pathLst>
                <a:path w="3825240" h="436880">
                  <a:moveTo>
                    <a:pt x="3806190" y="190500"/>
                  </a:moveTo>
                  <a:lnTo>
                    <a:pt x="3544570" y="13970"/>
                  </a:lnTo>
                  <a:cubicBezTo>
                    <a:pt x="3526790" y="2540"/>
                    <a:pt x="3503930" y="6350"/>
                    <a:pt x="3491230" y="24130"/>
                  </a:cubicBezTo>
                  <a:cubicBezTo>
                    <a:pt x="3478530" y="41910"/>
                    <a:pt x="3483610" y="64770"/>
                    <a:pt x="3501390" y="77470"/>
                  </a:cubicBezTo>
                  <a:lnTo>
                    <a:pt x="3657600" y="182880"/>
                  </a:lnTo>
                  <a:lnTo>
                    <a:pt x="162560" y="182880"/>
                  </a:lnTo>
                  <a:lnTo>
                    <a:pt x="321310" y="76200"/>
                  </a:lnTo>
                  <a:cubicBezTo>
                    <a:pt x="339090" y="64770"/>
                    <a:pt x="342900" y="40640"/>
                    <a:pt x="331470" y="22860"/>
                  </a:cubicBezTo>
                  <a:cubicBezTo>
                    <a:pt x="320040" y="5080"/>
                    <a:pt x="297180" y="0"/>
                    <a:pt x="279400" y="11430"/>
                  </a:cubicBezTo>
                  <a:lnTo>
                    <a:pt x="16510" y="187960"/>
                  </a:lnTo>
                  <a:cubicBezTo>
                    <a:pt x="6350" y="195580"/>
                    <a:pt x="0" y="207010"/>
                    <a:pt x="0" y="219710"/>
                  </a:cubicBezTo>
                  <a:cubicBezTo>
                    <a:pt x="0" y="232410"/>
                    <a:pt x="6350" y="243840"/>
                    <a:pt x="16510" y="251460"/>
                  </a:cubicBezTo>
                  <a:lnTo>
                    <a:pt x="279400" y="427990"/>
                  </a:lnTo>
                  <a:cubicBezTo>
                    <a:pt x="285750" y="431800"/>
                    <a:pt x="293370" y="434340"/>
                    <a:pt x="300990" y="434340"/>
                  </a:cubicBezTo>
                  <a:cubicBezTo>
                    <a:pt x="313690" y="434340"/>
                    <a:pt x="325120" y="427990"/>
                    <a:pt x="332740" y="417830"/>
                  </a:cubicBezTo>
                  <a:cubicBezTo>
                    <a:pt x="344170" y="400050"/>
                    <a:pt x="340360" y="377190"/>
                    <a:pt x="322580" y="364490"/>
                  </a:cubicBezTo>
                  <a:lnTo>
                    <a:pt x="163830" y="257810"/>
                  </a:lnTo>
                  <a:lnTo>
                    <a:pt x="3663950" y="257810"/>
                  </a:lnTo>
                  <a:lnTo>
                    <a:pt x="3502660" y="367030"/>
                  </a:lnTo>
                  <a:cubicBezTo>
                    <a:pt x="3484880" y="378460"/>
                    <a:pt x="3481070" y="402590"/>
                    <a:pt x="3492500" y="420370"/>
                  </a:cubicBezTo>
                  <a:cubicBezTo>
                    <a:pt x="3500120" y="431800"/>
                    <a:pt x="3511550" y="436880"/>
                    <a:pt x="3524250" y="436880"/>
                  </a:cubicBezTo>
                  <a:cubicBezTo>
                    <a:pt x="3531870" y="436880"/>
                    <a:pt x="3539490" y="434340"/>
                    <a:pt x="3545840" y="430530"/>
                  </a:cubicBezTo>
                  <a:lnTo>
                    <a:pt x="3808730" y="254000"/>
                  </a:lnTo>
                  <a:cubicBezTo>
                    <a:pt x="3818890" y="246380"/>
                    <a:pt x="3825240" y="234950"/>
                    <a:pt x="3825240" y="222250"/>
                  </a:cubicBezTo>
                  <a:cubicBezTo>
                    <a:pt x="3825240" y="209550"/>
                    <a:pt x="3817620" y="196850"/>
                    <a:pt x="3806190" y="190500"/>
                  </a:cubicBezTo>
                  <a:close/>
                </a:path>
              </a:pathLst>
            </a:custGeom>
            <a:solidFill>
              <a:srgbClr val="F8A673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837660" y="4727230"/>
            <a:ext cx="2042503" cy="286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8"/>
              </a:lnSpc>
            </a:pPr>
            <a:r>
              <a:rPr lang="en-US" sz="1705">
                <a:solidFill>
                  <a:srgbClr val="FF1616"/>
                </a:solidFill>
                <a:cs typeface="Open Sans Light Bold"/>
              </a:rPr>
              <a:t>รหัส บัตรเครดิต 16 ตัว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91526" y="5237279"/>
            <a:ext cx="1060926" cy="286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8"/>
              </a:lnSpc>
            </a:pPr>
            <a:r>
              <a:rPr lang="en-US" sz="1705">
                <a:solidFill>
                  <a:srgbClr val="FF1616"/>
                </a:solidFill>
                <a:cs typeface="Open Sans Light Bold"/>
              </a:rPr>
              <a:t>ชื่อผู้ถือบัตร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16415" y="5630863"/>
            <a:ext cx="768380" cy="287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8"/>
              </a:lnSpc>
            </a:pPr>
            <a:r>
              <a:rPr lang="en-US" sz="1705" dirty="0">
                <a:solidFill>
                  <a:srgbClr val="FF1616"/>
                </a:solidFill>
                <a:latin typeface="Open Sans Light Bold"/>
              </a:rPr>
              <a:t>00/00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184795" y="6291179"/>
            <a:ext cx="281787" cy="223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279">
                <a:solidFill>
                  <a:srgbClr val="FF1616"/>
                </a:solidFill>
                <a:latin typeface="Open Sans Light Bold"/>
              </a:rPr>
              <a:t>xxx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06747" y="6291179"/>
            <a:ext cx="281787" cy="223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1"/>
              </a:lnSpc>
            </a:pPr>
            <a:r>
              <a:rPr lang="en-US" sz="1279">
                <a:solidFill>
                  <a:srgbClr val="FF1616"/>
                </a:solidFill>
                <a:latin typeface="Open Sans Light Bold"/>
              </a:rPr>
              <a:t>xxx</a:t>
            </a:r>
          </a:p>
        </p:txBody>
      </p:sp>
      <p:grpSp>
        <p:nvGrpSpPr>
          <p:cNvPr id="24" name="Group 24"/>
          <p:cNvGrpSpPr/>
          <p:nvPr/>
        </p:nvGrpSpPr>
        <p:grpSpPr>
          <a:xfrm rot="-205230">
            <a:off x="4973128" y="5807290"/>
            <a:ext cx="5934098" cy="672045"/>
            <a:chOff x="0" y="0"/>
            <a:chExt cx="3823970" cy="433070"/>
          </a:xfrm>
        </p:grpSpPr>
        <p:sp>
          <p:nvSpPr>
            <p:cNvPr id="25" name="Freeform 25"/>
            <p:cNvSpPr/>
            <p:nvPr/>
          </p:nvSpPr>
          <p:spPr>
            <a:xfrm>
              <a:off x="0" y="-5080"/>
              <a:ext cx="3825240" cy="436880"/>
            </a:xfrm>
            <a:custGeom>
              <a:avLst/>
              <a:gdLst/>
              <a:ahLst/>
              <a:cxnLst/>
              <a:rect l="l" t="t" r="r" b="b"/>
              <a:pathLst>
                <a:path w="3825240" h="436880">
                  <a:moveTo>
                    <a:pt x="3806190" y="190500"/>
                  </a:moveTo>
                  <a:lnTo>
                    <a:pt x="3544570" y="13970"/>
                  </a:lnTo>
                  <a:cubicBezTo>
                    <a:pt x="3526790" y="2540"/>
                    <a:pt x="3503930" y="6350"/>
                    <a:pt x="3491230" y="24130"/>
                  </a:cubicBezTo>
                  <a:cubicBezTo>
                    <a:pt x="3478530" y="41910"/>
                    <a:pt x="3483610" y="64770"/>
                    <a:pt x="3501390" y="77470"/>
                  </a:cubicBezTo>
                  <a:lnTo>
                    <a:pt x="3657600" y="182880"/>
                  </a:lnTo>
                  <a:lnTo>
                    <a:pt x="162560" y="182880"/>
                  </a:lnTo>
                  <a:lnTo>
                    <a:pt x="321310" y="76200"/>
                  </a:lnTo>
                  <a:cubicBezTo>
                    <a:pt x="339090" y="64770"/>
                    <a:pt x="342900" y="40640"/>
                    <a:pt x="331470" y="22860"/>
                  </a:cubicBezTo>
                  <a:cubicBezTo>
                    <a:pt x="320040" y="5080"/>
                    <a:pt x="297180" y="0"/>
                    <a:pt x="279400" y="11430"/>
                  </a:cubicBezTo>
                  <a:lnTo>
                    <a:pt x="16510" y="187960"/>
                  </a:lnTo>
                  <a:cubicBezTo>
                    <a:pt x="6350" y="195580"/>
                    <a:pt x="0" y="207010"/>
                    <a:pt x="0" y="219710"/>
                  </a:cubicBezTo>
                  <a:cubicBezTo>
                    <a:pt x="0" y="232410"/>
                    <a:pt x="6350" y="243840"/>
                    <a:pt x="16510" y="251460"/>
                  </a:cubicBezTo>
                  <a:lnTo>
                    <a:pt x="279400" y="427990"/>
                  </a:lnTo>
                  <a:cubicBezTo>
                    <a:pt x="285750" y="431800"/>
                    <a:pt x="293370" y="434340"/>
                    <a:pt x="300990" y="434340"/>
                  </a:cubicBezTo>
                  <a:cubicBezTo>
                    <a:pt x="313690" y="434340"/>
                    <a:pt x="325120" y="427990"/>
                    <a:pt x="332740" y="417830"/>
                  </a:cubicBezTo>
                  <a:cubicBezTo>
                    <a:pt x="344170" y="400050"/>
                    <a:pt x="340360" y="377190"/>
                    <a:pt x="322580" y="364490"/>
                  </a:cubicBezTo>
                  <a:lnTo>
                    <a:pt x="163830" y="257810"/>
                  </a:lnTo>
                  <a:lnTo>
                    <a:pt x="3663950" y="257810"/>
                  </a:lnTo>
                  <a:lnTo>
                    <a:pt x="3502660" y="367030"/>
                  </a:lnTo>
                  <a:cubicBezTo>
                    <a:pt x="3484880" y="378460"/>
                    <a:pt x="3481070" y="402590"/>
                    <a:pt x="3492500" y="420370"/>
                  </a:cubicBezTo>
                  <a:cubicBezTo>
                    <a:pt x="3500120" y="431800"/>
                    <a:pt x="3511550" y="436880"/>
                    <a:pt x="3524250" y="436880"/>
                  </a:cubicBezTo>
                  <a:cubicBezTo>
                    <a:pt x="3531870" y="436880"/>
                    <a:pt x="3539490" y="434340"/>
                    <a:pt x="3545840" y="430530"/>
                  </a:cubicBezTo>
                  <a:lnTo>
                    <a:pt x="3808730" y="254000"/>
                  </a:lnTo>
                  <a:cubicBezTo>
                    <a:pt x="3818890" y="246380"/>
                    <a:pt x="3825240" y="234950"/>
                    <a:pt x="3825240" y="222250"/>
                  </a:cubicBezTo>
                  <a:cubicBezTo>
                    <a:pt x="3825240" y="209550"/>
                    <a:pt x="3817620" y="196850"/>
                    <a:pt x="3806190" y="190500"/>
                  </a:cubicBezTo>
                  <a:close/>
                </a:path>
              </a:pathLst>
            </a:custGeom>
            <a:solidFill>
              <a:srgbClr val="F8A673"/>
            </a:solidFill>
          </p:spPr>
        </p:sp>
      </p:grpSp>
      <p:grpSp>
        <p:nvGrpSpPr>
          <p:cNvPr id="26" name="Group 26"/>
          <p:cNvGrpSpPr/>
          <p:nvPr/>
        </p:nvGrpSpPr>
        <p:grpSpPr>
          <a:xfrm rot="-1397165">
            <a:off x="5444022" y="6008493"/>
            <a:ext cx="4794905" cy="543030"/>
            <a:chOff x="0" y="0"/>
            <a:chExt cx="3823970" cy="433070"/>
          </a:xfrm>
        </p:grpSpPr>
        <p:sp>
          <p:nvSpPr>
            <p:cNvPr id="27" name="Freeform 27"/>
            <p:cNvSpPr/>
            <p:nvPr/>
          </p:nvSpPr>
          <p:spPr>
            <a:xfrm>
              <a:off x="0" y="-5080"/>
              <a:ext cx="3825240" cy="436880"/>
            </a:xfrm>
            <a:custGeom>
              <a:avLst/>
              <a:gdLst/>
              <a:ahLst/>
              <a:cxnLst/>
              <a:rect l="l" t="t" r="r" b="b"/>
              <a:pathLst>
                <a:path w="3825240" h="436880">
                  <a:moveTo>
                    <a:pt x="3806190" y="190500"/>
                  </a:moveTo>
                  <a:lnTo>
                    <a:pt x="3544570" y="13970"/>
                  </a:lnTo>
                  <a:cubicBezTo>
                    <a:pt x="3526790" y="2540"/>
                    <a:pt x="3503930" y="6350"/>
                    <a:pt x="3491230" y="24130"/>
                  </a:cubicBezTo>
                  <a:cubicBezTo>
                    <a:pt x="3478530" y="41910"/>
                    <a:pt x="3483610" y="64770"/>
                    <a:pt x="3501390" y="77470"/>
                  </a:cubicBezTo>
                  <a:lnTo>
                    <a:pt x="3657600" y="182880"/>
                  </a:lnTo>
                  <a:lnTo>
                    <a:pt x="162560" y="182880"/>
                  </a:lnTo>
                  <a:lnTo>
                    <a:pt x="321310" y="76200"/>
                  </a:lnTo>
                  <a:cubicBezTo>
                    <a:pt x="339090" y="64770"/>
                    <a:pt x="342900" y="40640"/>
                    <a:pt x="331470" y="22860"/>
                  </a:cubicBezTo>
                  <a:cubicBezTo>
                    <a:pt x="320040" y="5080"/>
                    <a:pt x="297180" y="0"/>
                    <a:pt x="279400" y="11430"/>
                  </a:cubicBezTo>
                  <a:lnTo>
                    <a:pt x="16510" y="187960"/>
                  </a:lnTo>
                  <a:cubicBezTo>
                    <a:pt x="6350" y="195580"/>
                    <a:pt x="0" y="207010"/>
                    <a:pt x="0" y="219710"/>
                  </a:cubicBezTo>
                  <a:cubicBezTo>
                    <a:pt x="0" y="232410"/>
                    <a:pt x="6350" y="243840"/>
                    <a:pt x="16510" y="251460"/>
                  </a:cubicBezTo>
                  <a:lnTo>
                    <a:pt x="279400" y="427990"/>
                  </a:lnTo>
                  <a:cubicBezTo>
                    <a:pt x="285750" y="431800"/>
                    <a:pt x="293370" y="434340"/>
                    <a:pt x="300990" y="434340"/>
                  </a:cubicBezTo>
                  <a:cubicBezTo>
                    <a:pt x="313690" y="434340"/>
                    <a:pt x="325120" y="427990"/>
                    <a:pt x="332740" y="417830"/>
                  </a:cubicBezTo>
                  <a:cubicBezTo>
                    <a:pt x="344170" y="400050"/>
                    <a:pt x="340360" y="377190"/>
                    <a:pt x="322580" y="364490"/>
                  </a:cubicBezTo>
                  <a:lnTo>
                    <a:pt x="163830" y="257810"/>
                  </a:lnTo>
                  <a:lnTo>
                    <a:pt x="3663950" y="257810"/>
                  </a:lnTo>
                  <a:lnTo>
                    <a:pt x="3502660" y="367030"/>
                  </a:lnTo>
                  <a:cubicBezTo>
                    <a:pt x="3484880" y="378460"/>
                    <a:pt x="3481070" y="402590"/>
                    <a:pt x="3492500" y="420370"/>
                  </a:cubicBezTo>
                  <a:cubicBezTo>
                    <a:pt x="3500120" y="431800"/>
                    <a:pt x="3511550" y="436880"/>
                    <a:pt x="3524250" y="436880"/>
                  </a:cubicBezTo>
                  <a:cubicBezTo>
                    <a:pt x="3531870" y="436880"/>
                    <a:pt x="3539490" y="434340"/>
                    <a:pt x="3545840" y="430530"/>
                  </a:cubicBezTo>
                  <a:lnTo>
                    <a:pt x="3808730" y="254000"/>
                  </a:lnTo>
                  <a:cubicBezTo>
                    <a:pt x="3818890" y="246380"/>
                    <a:pt x="3825240" y="234950"/>
                    <a:pt x="3825240" y="222250"/>
                  </a:cubicBezTo>
                  <a:cubicBezTo>
                    <a:pt x="3825240" y="209550"/>
                    <a:pt x="3817620" y="196850"/>
                    <a:pt x="3806190" y="190500"/>
                  </a:cubicBezTo>
                  <a:close/>
                </a:path>
              </a:pathLst>
            </a:custGeom>
            <a:solidFill>
              <a:srgbClr val="FF1616"/>
            </a:solid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04712" y="768268"/>
            <a:ext cx="8278576" cy="875046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54331" y="4739155"/>
            <a:ext cx="1522230" cy="404345"/>
            <a:chOff x="0" y="0"/>
            <a:chExt cx="1913890" cy="5083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508380"/>
            </a:xfrm>
            <a:custGeom>
              <a:avLst/>
              <a:gdLst/>
              <a:ahLst/>
              <a:cxnLst/>
              <a:rect l="l" t="t" r="r" b="b"/>
              <a:pathLst>
                <a:path w="1913890" h="508380">
                  <a:moveTo>
                    <a:pt x="0" y="0"/>
                  </a:moveTo>
                  <a:lnTo>
                    <a:pt x="1913890" y="0"/>
                  </a:lnTo>
                  <a:lnTo>
                    <a:pt x="1913890" y="508380"/>
                  </a:lnTo>
                  <a:lnTo>
                    <a:pt x="0" y="5083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254331" y="3798510"/>
            <a:ext cx="1522230" cy="404345"/>
            <a:chOff x="0" y="0"/>
            <a:chExt cx="1913890" cy="50838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508380"/>
            </a:xfrm>
            <a:custGeom>
              <a:avLst/>
              <a:gdLst/>
              <a:ahLst/>
              <a:cxnLst/>
              <a:rect l="l" t="t" r="r" b="b"/>
              <a:pathLst>
                <a:path w="1913890" h="508380">
                  <a:moveTo>
                    <a:pt x="0" y="0"/>
                  </a:moveTo>
                  <a:lnTo>
                    <a:pt x="1913890" y="0"/>
                  </a:lnTo>
                  <a:lnTo>
                    <a:pt x="1913890" y="508380"/>
                  </a:lnTo>
                  <a:lnTo>
                    <a:pt x="0" y="5083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254331" y="2089540"/>
            <a:ext cx="1522230" cy="404345"/>
            <a:chOff x="0" y="0"/>
            <a:chExt cx="1913890" cy="5083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508380"/>
            </a:xfrm>
            <a:custGeom>
              <a:avLst/>
              <a:gdLst/>
              <a:ahLst/>
              <a:cxnLst/>
              <a:rect l="l" t="t" r="r" b="b"/>
              <a:pathLst>
                <a:path w="1913890" h="508380">
                  <a:moveTo>
                    <a:pt x="0" y="0"/>
                  </a:moveTo>
                  <a:lnTo>
                    <a:pt x="1913890" y="0"/>
                  </a:lnTo>
                  <a:lnTo>
                    <a:pt x="1913890" y="508380"/>
                  </a:lnTo>
                  <a:lnTo>
                    <a:pt x="0" y="50838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897208">
            <a:off x="4323328" y="7120363"/>
            <a:ext cx="3131683" cy="697340"/>
            <a:chOff x="0" y="0"/>
            <a:chExt cx="2281377" cy="508000"/>
          </a:xfrm>
        </p:grpSpPr>
        <p:sp>
          <p:nvSpPr>
            <p:cNvPr id="13" name="Freeform 13"/>
            <p:cNvSpPr/>
            <p:nvPr/>
          </p:nvSpPr>
          <p:spPr>
            <a:xfrm>
              <a:off x="0" y="215900"/>
              <a:ext cx="1985468" cy="76200"/>
            </a:xfrm>
            <a:custGeom>
              <a:avLst/>
              <a:gdLst/>
              <a:ahLst/>
              <a:cxnLst/>
              <a:rect l="l" t="t" r="r" b="b"/>
              <a:pathLst>
                <a:path w="1985468" h="76200">
                  <a:moveTo>
                    <a:pt x="0" y="0"/>
                  </a:moveTo>
                  <a:lnTo>
                    <a:pt x="1985468" y="0"/>
                  </a:lnTo>
                  <a:lnTo>
                    <a:pt x="198546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8A673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190672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8A673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768466" y="6492402"/>
            <a:ext cx="4072821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914D"/>
                </a:solidFill>
                <a:latin typeface="Open Sans Extra Bold"/>
              </a:rPr>
              <a:t>18. คลิก Verify </a:t>
            </a:r>
          </a:p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914D"/>
                </a:solidFill>
                <a:cs typeface="Open Sans Extra Bold"/>
              </a:rPr>
              <a:t>ตรวจสอบข้อมูล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90696" y="555864"/>
            <a:ext cx="8825149" cy="917527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629712" y="9700592"/>
            <a:ext cx="4567165" cy="569703"/>
            <a:chOff x="0" y="0"/>
            <a:chExt cx="6089553" cy="759604"/>
          </a:xfrm>
        </p:grpSpPr>
        <p:sp>
          <p:nvSpPr>
            <p:cNvPr id="4" name="TextBox 4"/>
            <p:cNvSpPr txBox="1"/>
            <p:nvPr/>
          </p:nvSpPr>
          <p:spPr>
            <a:xfrm>
              <a:off x="0" y="28575"/>
              <a:ext cx="6089553" cy="254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6"/>
                </a:lnSpc>
              </a:pPr>
              <a:r>
                <a:rPr lang="en-US" sz="14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37354"/>
              <a:ext cx="6089553" cy="222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20"/>
                </a:lnSpc>
              </a:pPr>
              <a:r>
                <a:rPr lang="en-US" sz="1000" spc="182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 rot="648078">
            <a:off x="5597700" y="2448224"/>
            <a:ext cx="3865765" cy="860800"/>
            <a:chOff x="0" y="0"/>
            <a:chExt cx="2281377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215900"/>
              <a:ext cx="1985468" cy="76200"/>
            </a:xfrm>
            <a:custGeom>
              <a:avLst/>
              <a:gdLst/>
              <a:ahLst/>
              <a:cxnLst/>
              <a:rect l="l" t="t" r="r" b="b"/>
              <a:pathLst>
                <a:path w="1985468" h="76200">
                  <a:moveTo>
                    <a:pt x="0" y="0"/>
                  </a:moveTo>
                  <a:lnTo>
                    <a:pt x="1985468" y="0"/>
                  </a:lnTo>
                  <a:lnTo>
                    <a:pt x="198546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8A673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90672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8A673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837015" y="1721683"/>
            <a:ext cx="4072821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914D"/>
                </a:solidFill>
                <a:latin typeface="Open Sans Extra Bold"/>
              </a:rPr>
              <a:t>19. Text Messages SMS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407118" y="3739138"/>
            <a:ext cx="3131683" cy="697340"/>
            <a:chOff x="0" y="0"/>
            <a:chExt cx="2281377" cy="508000"/>
          </a:xfrm>
        </p:grpSpPr>
        <p:sp>
          <p:nvSpPr>
            <p:cNvPr id="11" name="Freeform 11"/>
            <p:cNvSpPr/>
            <p:nvPr/>
          </p:nvSpPr>
          <p:spPr>
            <a:xfrm>
              <a:off x="0" y="215900"/>
              <a:ext cx="1985468" cy="76200"/>
            </a:xfrm>
            <a:custGeom>
              <a:avLst/>
              <a:gdLst/>
              <a:ahLst/>
              <a:cxnLst/>
              <a:rect l="l" t="t" r="r" b="b"/>
              <a:pathLst>
                <a:path w="1985468" h="76200">
                  <a:moveTo>
                    <a:pt x="0" y="0"/>
                  </a:moveTo>
                  <a:lnTo>
                    <a:pt x="1985468" y="0"/>
                  </a:lnTo>
                  <a:lnTo>
                    <a:pt x="198546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8A67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190672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8A673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965069" y="3606478"/>
            <a:ext cx="407282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914D"/>
                </a:solidFill>
                <a:latin typeface="Open Sans Extra Bold"/>
              </a:rPr>
              <a:t>20. เลือก Thailand (+66)</a:t>
            </a:r>
          </a:p>
        </p:txBody>
      </p:sp>
      <p:grpSp>
        <p:nvGrpSpPr>
          <p:cNvPr id="14" name="Group 14"/>
          <p:cNvGrpSpPr/>
          <p:nvPr/>
        </p:nvGrpSpPr>
        <p:grpSpPr>
          <a:xfrm rot="-382583">
            <a:off x="6066048" y="4947967"/>
            <a:ext cx="3415672" cy="697340"/>
            <a:chOff x="0" y="0"/>
            <a:chExt cx="2488259" cy="508000"/>
          </a:xfrm>
        </p:grpSpPr>
        <p:sp>
          <p:nvSpPr>
            <p:cNvPr id="15" name="Freeform 15"/>
            <p:cNvSpPr/>
            <p:nvPr/>
          </p:nvSpPr>
          <p:spPr>
            <a:xfrm>
              <a:off x="0" y="215900"/>
              <a:ext cx="2192349" cy="76200"/>
            </a:xfrm>
            <a:custGeom>
              <a:avLst/>
              <a:gdLst/>
              <a:ahLst/>
              <a:cxnLst/>
              <a:rect l="l" t="t" r="r" b="b"/>
              <a:pathLst>
                <a:path w="2192349" h="76200">
                  <a:moveTo>
                    <a:pt x="0" y="0"/>
                  </a:moveTo>
                  <a:lnTo>
                    <a:pt x="2192349" y="0"/>
                  </a:lnTo>
                  <a:lnTo>
                    <a:pt x="2192349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8A673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113609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8A673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837015" y="4890643"/>
            <a:ext cx="4072821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914D"/>
                </a:solidFill>
                <a:latin typeface="Open Sans Extra Bold"/>
              </a:rPr>
              <a:t>21. กรอกหมายเลขโทรศัพท์ที่ต้องการให้ AWS ส่งข้อมูลรหัส OTP มาให้</a:t>
            </a:r>
          </a:p>
        </p:txBody>
      </p:sp>
      <p:grpSp>
        <p:nvGrpSpPr>
          <p:cNvPr id="18" name="Group 18"/>
          <p:cNvGrpSpPr/>
          <p:nvPr/>
        </p:nvGrpSpPr>
        <p:grpSpPr>
          <a:xfrm rot="343517">
            <a:off x="6444976" y="6833064"/>
            <a:ext cx="3131683" cy="697340"/>
            <a:chOff x="0" y="0"/>
            <a:chExt cx="2281377" cy="508000"/>
          </a:xfrm>
        </p:grpSpPr>
        <p:sp>
          <p:nvSpPr>
            <p:cNvPr id="19" name="Freeform 19"/>
            <p:cNvSpPr/>
            <p:nvPr/>
          </p:nvSpPr>
          <p:spPr>
            <a:xfrm>
              <a:off x="0" y="215900"/>
              <a:ext cx="1985468" cy="76200"/>
            </a:xfrm>
            <a:custGeom>
              <a:avLst/>
              <a:gdLst/>
              <a:ahLst/>
              <a:cxnLst/>
              <a:rect l="l" t="t" r="r" b="b"/>
              <a:pathLst>
                <a:path w="1985468" h="76200">
                  <a:moveTo>
                    <a:pt x="0" y="0"/>
                  </a:moveTo>
                  <a:lnTo>
                    <a:pt x="1985468" y="0"/>
                  </a:lnTo>
                  <a:lnTo>
                    <a:pt x="198546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8A673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190672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8A673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965069" y="6777874"/>
            <a:ext cx="4200875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914D"/>
                </a:solidFill>
                <a:latin typeface="Open Sans Extra Bold"/>
              </a:rPr>
              <a:t>21. กรอกข้อความที่ปรากฎดังภาพ</a:t>
            </a:r>
          </a:p>
        </p:txBody>
      </p:sp>
      <p:grpSp>
        <p:nvGrpSpPr>
          <p:cNvPr id="22" name="Group 22"/>
          <p:cNvGrpSpPr/>
          <p:nvPr/>
        </p:nvGrpSpPr>
        <p:grpSpPr>
          <a:xfrm rot="-217730">
            <a:off x="6426047" y="8122831"/>
            <a:ext cx="3131683" cy="697340"/>
            <a:chOff x="0" y="0"/>
            <a:chExt cx="2281377" cy="508000"/>
          </a:xfrm>
        </p:grpSpPr>
        <p:sp>
          <p:nvSpPr>
            <p:cNvPr id="23" name="Freeform 23"/>
            <p:cNvSpPr/>
            <p:nvPr/>
          </p:nvSpPr>
          <p:spPr>
            <a:xfrm>
              <a:off x="0" y="215900"/>
              <a:ext cx="1985468" cy="76200"/>
            </a:xfrm>
            <a:custGeom>
              <a:avLst/>
              <a:gdLst/>
              <a:ahLst/>
              <a:cxnLst/>
              <a:rect l="l" t="t" r="r" b="b"/>
              <a:pathLst>
                <a:path w="1985468" h="76200">
                  <a:moveTo>
                    <a:pt x="0" y="0"/>
                  </a:moveTo>
                  <a:lnTo>
                    <a:pt x="1985468" y="0"/>
                  </a:lnTo>
                  <a:lnTo>
                    <a:pt x="198546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8A673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190672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8A673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837015" y="8001000"/>
            <a:ext cx="4200875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914D"/>
                </a:solidFill>
                <a:latin typeface="Open Sans Extra Bold"/>
              </a:rPr>
              <a:t>22. เมื่อกรอกถูกต้องเเล้วก็กด Send SMS เเล้วรอรับรหัส OTP จาก AWS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95530" y="2197743"/>
            <a:ext cx="10129638" cy="58915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62833" y="987087"/>
            <a:ext cx="3937654" cy="831282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5" name="TextBox 5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 rot="821813">
            <a:off x="3637554" y="3126676"/>
            <a:ext cx="6153959" cy="1075902"/>
            <a:chOff x="0" y="0"/>
            <a:chExt cx="2905664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215900"/>
              <a:ext cx="2609754" cy="76200"/>
            </a:xfrm>
            <a:custGeom>
              <a:avLst/>
              <a:gdLst/>
              <a:ahLst/>
              <a:cxnLst/>
              <a:rect l="l" t="t" r="r" b="b"/>
              <a:pathLst>
                <a:path w="2609754" h="76200">
                  <a:moveTo>
                    <a:pt x="0" y="0"/>
                  </a:moveTo>
                  <a:lnTo>
                    <a:pt x="2609754" y="0"/>
                  </a:lnTo>
                  <a:lnTo>
                    <a:pt x="2609754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8A67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531014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8A673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2185497">
            <a:off x="7118692" y="6793114"/>
            <a:ext cx="4917299" cy="859696"/>
            <a:chOff x="0" y="0"/>
            <a:chExt cx="2905664" cy="508000"/>
          </a:xfrm>
        </p:grpSpPr>
        <p:sp>
          <p:nvSpPr>
            <p:cNvPr id="11" name="Freeform 11"/>
            <p:cNvSpPr/>
            <p:nvPr/>
          </p:nvSpPr>
          <p:spPr>
            <a:xfrm>
              <a:off x="0" y="215900"/>
              <a:ext cx="2609754" cy="76200"/>
            </a:xfrm>
            <a:custGeom>
              <a:avLst/>
              <a:gdLst/>
              <a:ahLst/>
              <a:cxnLst/>
              <a:rect l="l" t="t" r="r" b="b"/>
              <a:pathLst>
                <a:path w="2609754" h="76200">
                  <a:moveTo>
                    <a:pt x="0" y="0"/>
                  </a:moveTo>
                  <a:lnTo>
                    <a:pt x="2609754" y="0"/>
                  </a:lnTo>
                  <a:lnTo>
                    <a:pt x="2609754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8A673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2531014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8A673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5657812" y="8676005"/>
            <a:ext cx="6302536" cy="58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cs typeface="Open Sans Light"/>
              </a:rPr>
              <a:t>รหัส OTP จะหมดอายุภายใน 10 นาที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76467" y="1433541"/>
            <a:ext cx="4200875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914D"/>
                </a:solidFill>
                <a:latin typeface="Open Sans Extra Bold"/>
              </a:rPr>
              <a:t>23. กรอกรหัส OTP ที่ AWS ส่งมา</a:t>
            </a:r>
          </a:p>
        </p:txBody>
      </p:sp>
      <p:grpSp>
        <p:nvGrpSpPr>
          <p:cNvPr id="15" name="Group 15"/>
          <p:cNvGrpSpPr/>
          <p:nvPr/>
        </p:nvGrpSpPr>
        <p:grpSpPr>
          <a:xfrm rot="8191154">
            <a:off x="12143439" y="3088598"/>
            <a:ext cx="4597188" cy="1075902"/>
            <a:chOff x="0" y="0"/>
            <a:chExt cx="2170616" cy="508000"/>
          </a:xfrm>
        </p:grpSpPr>
        <p:sp>
          <p:nvSpPr>
            <p:cNvPr id="16" name="Freeform 16"/>
            <p:cNvSpPr/>
            <p:nvPr/>
          </p:nvSpPr>
          <p:spPr>
            <a:xfrm>
              <a:off x="0" y="215900"/>
              <a:ext cx="1874707" cy="76200"/>
            </a:xfrm>
            <a:custGeom>
              <a:avLst/>
              <a:gdLst/>
              <a:ahLst/>
              <a:cxnLst/>
              <a:rect l="l" t="t" r="r" b="b"/>
              <a:pathLst>
                <a:path w="1874707" h="76200">
                  <a:moveTo>
                    <a:pt x="0" y="0"/>
                  </a:moveTo>
                  <a:lnTo>
                    <a:pt x="1874707" y="0"/>
                  </a:lnTo>
                  <a:lnTo>
                    <a:pt x="1874707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8A673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179596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8A673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13766483" y="990600"/>
            <a:ext cx="4200875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914D"/>
                </a:solidFill>
                <a:latin typeface="Open Sans Extra Bold"/>
              </a:rPr>
              <a:t>24. กด Verify Code ตรวจสอบข้อมูลความถูกต้อง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782656" y="2192372"/>
            <a:ext cx="10722688" cy="63730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496242" y="1109840"/>
            <a:ext cx="7295517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914D"/>
                </a:solidFill>
                <a:cs typeface="Open Sans Extra Bold"/>
              </a:rPr>
              <a:t>ถ้า Verify ผ่านก็จะปรากฎรูปลักษณะนี้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16715" y="9037320"/>
            <a:ext cx="5054569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914D"/>
                </a:solidFill>
                <a:latin typeface="Open Sans Extra Bold"/>
              </a:rPr>
              <a:t>25. กด Continue เพื่อทำรายการต่อไป</a:t>
            </a:r>
          </a:p>
        </p:txBody>
      </p:sp>
      <p:grpSp>
        <p:nvGrpSpPr>
          <p:cNvPr id="8" name="Group 8"/>
          <p:cNvGrpSpPr/>
          <p:nvPr/>
        </p:nvGrpSpPr>
        <p:grpSpPr>
          <a:xfrm rot="-5400000">
            <a:off x="8108109" y="7609681"/>
            <a:ext cx="2071783" cy="859696"/>
            <a:chOff x="0" y="0"/>
            <a:chExt cx="1224230" cy="508000"/>
          </a:xfrm>
        </p:grpSpPr>
        <p:sp>
          <p:nvSpPr>
            <p:cNvPr id="9" name="Freeform 9"/>
            <p:cNvSpPr/>
            <p:nvPr/>
          </p:nvSpPr>
          <p:spPr>
            <a:xfrm>
              <a:off x="0" y="215900"/>
              <a:ext cx="928320" cy="76200"/>
            </a:xfrm>
            <a:custGeom>
              <a:avLst/>
              <a:gdLst/>
              <a:ahLst/>
              <a:cxnLst/>
              <a:rect l="l" t="t" r="r" b="b"/>
              <a:pathLst>
                <a:path w="928320" h="76200">
                  <a:moveTo>
                    <a:pt x="0" y="0"/>
                  </a:moveTo>
                  <a:lnTo>
                    <a:pt x="928320" y="0"/>
                  </a:lnTo>
                  <a:lnTo>
                    <a:pt x="928320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8A673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849580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8A673"/>
            </a:solidFill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32398" y="1864682"/>
            <a:ext cx="7423203" cy="772224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776783" y="594360"/>
            <a:ext cx="4734434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914D"/>
                </a:solidFill>
                <a:latin typeface="Open Sans Extra Bold"/>
              </a:rPr>
              <a:t>26. เลือก Free Plan เพื่อใช้งาน AWS เเบบไม่เสียค่าใช้จ่ายระยะเวลา 1 ปี</a:t>
            </a:r>
          </a:p>
        </p:txBody>
      </p:sp>
      <p:grpSp>
        <p:nvGrpSpPr>
          <p:cNvPr id="7" name="Group 7"/>
          <p:cNvGrpSpPr/>
          <p:nvPr/>
        </p:nvGrpSpPr>
        <p:grpSpPr>
          <a:xfrm rot="6862646">
            <a:off x="6609272" y="3038602"/>
            <a:ext cx="4097491" cy="859696"/>
            <a:chOff x="0" y="0"/>
            <a:chExt cx="2421234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215900"/>
              <a:ext cx="2125325" cy="76200"/>
            </a:xfrm>
            <a:custGeom>
              <a:avLst/>
              <a:gdLst/>
              <a:ahLst/>
              <a:cxnLst/>
              <a:rect l="l" t="t" r="r" b="b"/>
              <a:pathLst>
                <a:path w="2125325" h="76200">
                  <a:moveTo>
                    <a:pt x="0" y="0"/>
                  </a:moveTo>
                  <a:lnTo>
                    <a:pt x="2125325" y="0"/>
                  </a:lnTo>
                  <a:lnTo>
                    <a:pt x="2125325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8A67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046584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8A673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97280" y="1959057"/>
            <a:ext cx="5674233" cy="567423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291282" y="2145206"/>
            <a:ext cx="11925436" cy="3364604"/>
            <a:chOff x="0" y="248199"/>
            <a:chExt cx="15900582" cy="4486139"/>
          </a:xfrm>
        </p:grpSpPr>
        <p:sp>
          <p:nvSpPr>
            <p:cNvPr id="5" name="TextBox 5"/>
            <p:cNvSpPr txBox="1"/>
            <p:nvPr/>
          </p:nvSpPr>
          <p:spPr>
            <a:xfrm>
              <a:off x="32651" y="248199"/>
              <a:ext cx="15867931" cy="3282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9600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AWS</a:t>
              </a:r>
            </a:p>
            <a:p>
              <a:pPr algn="ctr">
                <a:lnSpc>
                  <a:spcPts val="9600"/>
                </a:lnSpc>
              </a:pPr>
              <a:r>
                <a:rPr lang="en-US" sz="9600" dirty="0">
                  <a:solidFill>
                    <a:srgbClr val="FF914D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Amazon Web Service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199033"/>
              <a:ext cx="15867931" cy="535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endParaRPr>
                <a:latin typeface="FC Lamoon" panose="02000000000000000000" pitchFamily="2" charset="0"/>
                <a:cs typeface="FC Lamoon" panose="02000000000000000000" pitchFamily="2" charset="0"/>
              </a:endParaRPr>
            </a:p>
          </p:txBody>
        </p:sp>
      </p:grpSp>
      <p:sp>
        <p:nvSpPr>
          <p:cNvPr id="7" name="AutoShape 7"/>
          <p:cNvSpPr/>
          <p:nvPr/>
        </p:nvSpPr>
        <p:spPr>
          <a:xfrm>
            <a:off x="-443075" y="9586924"/>
            <a:ext cx="18865925" cy="1274108"/>
          </a:xfrm>
          <a:prstGeom prst="rect">
            <a:avLst/>
          </a:prstGeom>
          <a:solidFill>
            <a:srgbClr val="FF914D"/>
          </a:solidFill>
        </p:spPr>
      </p:sp>
      <p:grpSp>
        <p:nvGrpSpPr>
          <p:cNvPr id="8" name="Group 8"/>
          <p:cNvGrpSpPr/>
          <p:nvPr/>
        </p:nvGrpSpPr>
        <p:grpSpPr>
          <a:xfrm>
            <a:off x="14842605" y="518722"/>
            <a:ext cx="2912577" cy="2839113"/>
            <a:chOff x="0" y="0"/>
            <a:chExt cx="4589780" cy="4578350"/>
          </a:xfrm>
        </p:grpSpPr>
        <p:sp>
          <p:nvSpPr>
            <p:cNvPr id="9" name="Freeform 9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532817" y="6419187"/>
            <a:ext cx="2912577" cy="2839113"/>
            <a:chOff x="0" y="0"/>
            <a:chExt cx="4589780" cy="4578350"/>
          </a:xfrm>
        </p:grpSpPr>
        <p:sp>
          <p:nvSpPr>
            <p:cNvPr id="12" name="Freeform 12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3813670" y="4776777"/>
            <a:ext cx="11900948" cy="1293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เป็นแพลตฟอร์มคลาวด์ที่ครอบคลุมและนำมาใช้มากที่สุดในโลก</a:t>
            </a:r>
            <a:r>
              <a:rPr lang="en-US" sz="28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โดยนำเสนอบริการอันโดดเด่นเต็มรูปแบบกว่า</a:t>
            </a:r>
            <a:r>
              <a:rPr lang="en-US" sz="28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175 </a:t>
            </a:r>
            <a:r>
              <a:rPr lang="en-US" sz="28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บริการจากศูนย์ข้อมูลต่างๆ</a:t>
            </a:r>
            <a:r>
              <a:rPr lang="en-US" sz="28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ทั่วโลก</a:t>
            </a:r>
            <a:r>
              <a:rPr lang="en-US" sz="28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ลูกค้ากว่าหลายล้านคน</a:t>
            </a:r>
            <a:r>
              <a:rPr lang="en-US" sz="28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ทั้งสตาร์ทอัพที่เติบโตเร็วที่สุด</a:t>
            </a:r>
            <a:r>
              <a:rPr lang="en-US" sz="28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องค์กรที่ใหญ่ที่สุด</a:t>
            </a:r>
            <a:r>
              <a:rPr lang="en-US" sz="28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และหน่วยงานราชการชั้นนำ</a:t>
            </a:r>
            <a:r>
              <a:rPr lang="en-US" sz="28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ต่างใช้</a:t>
            </a:r>
            <a:r>
              <a:rPr lang="en-US" sz="28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AWS </a:t>
            </a:r>
            <a:r>
              <a:rPr lang="en-US" sz="28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เพื่อลดค่าใช้จ่าย</a:t>
            </a:r>
            <a:r>
              <a:rPr lang="en-US" sz="28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เพิ่มความคล่องตัว</a:t>
            </a:r>
            <a:r>
              <a:rPr lang="en-US" sz="28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และสร้างสรรค์นวัตกรรมที่รวดเร็วยิ่งขึ้นสร้างบัญชี</a:t>
            </a:r>
            <a:r>
              <a:rPr lang="en-US" sz="28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AWS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572791" y="6489580"/>
            <a:ext cx="5337929" cy="58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FF914D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https://aws.amazon.com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744868" y="9586924"/>
            <a:ext cx="4993776" cy="700076"/>
            <a:chOff x="0" y="0"/>
            <a:chExt cx="6658368" cy="93343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พี่เจมส์ ตาโต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93775" y="2196239"/>
            <a:ext cx="14500450" cy="682729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92345" y="334581"/>
            <a:ext cx="14103310" cy="167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cs typeface="Open Sans"/>
              </a:rPr>
              <a:t>เมื่อสมัครเป็นสมาชิก </a:t>
            </a:r>
            <a:r>
              <a:rPr lang="en-US" sz="4800">
                <a:solidFill>
                  <a:srgbClr val="FF914D"/>
                </a:solidFill>
                <a:latin typeface="Open Sans Bold"/>
              </a:rPr>
              <a:t>AWS</a:t>
            </a:r>
            <a:r>
              <a:rPr lang="en-US" sz="4800">
                <a:solidFill>
                  <a:srgbClr val="000000"/>
                </a:solidFill>
                <a:latin typeface="Open Sans"/>
              </a:rPr>
              <a:t> สำเร็จจะเเสดงหน้าเว็บไซต์เเบบนี้</a:t>
            </a:r>
          </a:p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cs typeface="Open Sans"/>
              </a:rPr>
              <a:t>สามารถใช้บริการ </a:t>
            </a:r>
            <a:r>
              <a:rPr lang="en-US" sz="4800">
                <a:solidFill>
                  <a:srgbClr val="FF914D"/>
                </a:solidFill>
                <a:latin typeface="Open Sans Bold"/>
              </a:rPr>
              <a:t>AWS</a:t>
            </a:r>
            <a:r>
              <a:rPr lang="en-US" sz="4800">
                <a:solidFill>
                  <a:srgbClr val="000000"/>
                </a:solidFill>
                <a:latin typeface="Open Sans"/>
              </a:rPr>
              <a:t> เเบบฟรีได้เเล้ว </a:t>
            </a:r>
            <a:r>
              <a:rPr lang="en-US" sz="4800">
                <a:solidFill>
                  <a:srgbClr val="FF914D"/>
                </a:solidFill>
                <a:latin typeface="Open Sans Bold"/>
              </a:rPr>
              <a:t>12</a:t>
            </a:r>
            <a:r>
              <a:rPr lang="en-US" sz="4800">
                <a:solidFill>
                  <a:srgbClr val="000000"/>
                </a:solidFill>
                <a:latin typeface="Open Sans"/>
              </a:rPr>
              <a:t> เดือน</a:t>
            </a: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1559913" y="4584980"/>
            <a:ext cx="3643550" cy="400947"/>
            <a:chOff x="0" y="0"/>
            <a:chExt cx="3900841" cy="429260"/>
          </a:xfrm>
        </p:grpSpPr>
        <p:sp>
          <p:nvSpPr>
            <p:cNvPr id="5" name="Freeform 5"/>
            <p:cNvSpPr/>
            <p:nvPr/>
          </p:nvSpPr>
          <p:spPr>
            <a:xfrm>
              <a:off x="0" y="-5080"/>
              <a:ext cx="3900841" cy="434340"/>
            </a:xfrm>
            <a:custGeom>
              <a:avLst/>
              <a:gdLst/>
              <a:ahLst/>
              <a:cxnLst/>
              <a:rect l="l" t="t" r="r" b="b"/>
              <a:pathLst>
                <a:path w="3900841" h="434340">
                  <a:moveTo>
                    <a:pt x="3883061" y="187960"/>
                  </a:moveTo>
                  <a:lnTo>
                    <a:pt x="3621441" y="11430"/>
                  </a:lnTo>
                  <a:cubicBezTo>
                    <a:pt x="3603661" y="0"/>
                    <a:pt x="3580802" y="3810"/>
                    <a:pt x="3568102" y="21590"/>
                  </a:cubicBezTo>
                  <a:cubicBezTo>
                    <a:pt x="3556671" y="39370"/>
                    <a:pt x="3560482" y="62230"/>
                    <a:pt x="3578261" y="74930"/>
                  </a:cubicBezTo>
                  <a:lnTo>
                    <a:pt x="373701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737011" y="257810"/>
                  </a:lnTo>
                  <a:lnTo>
                    <a:pt x="3578261" y="364490"/>
                  </a:lnTo>
                  <a:cubicBezTo>
                    <a:pt x="3560482" y="375920"/>
                    <a:pt x="3556672" y="400050"/>
                    <a:pt x="3568102" y="417830"/>
                  </a:cubicBezTo>
                  <a:cubicBezTo>
                    <a:pt x="3575722" y="429260"/>
                    <a:pt x="3587152" y="434340"/>
                    <a:pt x="3599852" y="434340"/>
                  </a:cubicBezTo>
                  <a:cubicBezTo>
                    <a:pt x="3607472" y="434340"/>
                    <a:pt x="3615091" y="431800"/>
                    <a:pt x="3621441" y="427990"/>
                  </a:cubicBezTo>
                  <a:lnTo>
                    <a:pt x="3884332" y="251460"/>
                  </a:lnTo>
                  <a:cubicBezTo>
                    <a:pt x="3894491" y="243840"/>
                    <a:pt x="3900841" y="232410"/>
                    <a:pt x="3900841" y="219710"/>
                  </a:cubicBezTo>
                  <a:cubicBezTo>
                    <a:pt x="3900841" y="207010"/>
                    <a:pt x="3894491" y="195580"/>
                    <a:pt x="3883061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092345" y="6793440"/>
            <a:ext cx="3618818" cy="1585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8"/>
              </a:lnSpc>
            </a:pPr>
            <a:r>
              <a:rPr lang="en-US" sz="2256">
                <a:solidFill>
                  <a:srgbClr val="FF914D"/>
                </a:solidFill>
                <a:cs typeface="Open Sans Extra Bold"/>
              </a:rPr>
              <a:t>สังเกตุว่า เมื่อสมัครสมาชิก </a:t>
            </a:r>
            <a:r>
              <a:rPr lang="en-US" sz="2256">
                <a:solidFill>
                  <a:srgbClr val="000000"/>
                </a:solidFill>
                <a:latin typeface="Open Sans Extra Bold"/>
              </a:rPr>
              <a:t>AWS</a:t>
            </a:r>
            <a:r>
              <a:rPr lang="en-US" sz="2256">
                <a:solidFill>
                  <a:srgbClr val="FF914D"/>
                </a:solidFill>
                <a:latin typeface="Open Sans Extra Bold"/>
              </a:rPr>
              <a:t> สำเร็กจะมีหลอดสีเขียว เพื่อเเสดงว่าท่านได้ทำการสมัครสมาชิกสำเร็จ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10735546" y="5266355"/>
            <a:ext cx="3643550" cy="400947"/>
            <a:chOff x="0" y="0"/>
            <a:chExt cx="3900841" cy="429260"/>
          </a:xfrm>
        </p:grpSpPr>
        <p:sp>
          <p:nvSpPr>
            <p:cNvPr id="8" name="Freeform 8"/>
            <p:cNvSpPr/>
            <p:nvPr/>
          </p:nvSpPr>
          <p:spPr>
            <a:xfrm>
              <a:off x="0" y="-5080"/>
              <a:ext cx="3900841" cy="434340"/>
            </a:xfrm>
            <a:custGeom>
              <a:avLst/>
              <a:gdLst/>
              <a:ahLst/>
              <a:cxnLst/>
              <a:rect l="l" t="t" r="r" b="b"/>
              <a:pathLst>
                <a:path w="3900841" h="434340">
                  <a:moveTo>
                    <a:pt x="3883061" y="187960"/>
                  </a:moveTo>
                  <a:lnTo>
                    <a:pt x="3621441" y="11430"/>
                  </a:lnTo>
                  <a:cubicBezTo>
                    <a:pt x="3603661" y="0"/>
                    <a:pt x="3580802" y="3810"/>
                    <a:pt x="3568102" y="21590"/>
                  </a:cubicBezTo>
                  <a:cubicBezTo>
                    <a:pt x="3556671" y="39370"/>
                    <a:pt x="3560482" y="62230"/>
                    <a:pt x="3578261" y="74930"/>
                  </a:cubicBezTo>
                  <a:lnTo>
                    <a:pt x="373701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737011" y="257810"/>
                  </a:lnTo>
                  <a:lnTo>
                    <a:pt x="3578261" y="364490"/>
                  </a:lnTo>
                  <a:cubicBezTo>
                    <a:pt x="3560482" y="375920"/>
                    <a:pt x="3556672" y="400050"/>
                    <a:pt x="3568102" y="417830"/>
                  </a:cubicBezTo>
                  <a:cubicBezTo>
                    <a:pt x="3575722" y="429260"/>
                    <a:pt x="3587152" y="434340"/>
                    <a:pt x="3599852" y="434340"/>
                  </a:cubicBezTo>
                  <a:cubicBezTo>
                    <a:pt x="3607472" y="434340"/>
                    <a:pt x="3615091" y="431800"/>
                    <a:pt x="3621441" y="427990"/>
                  </a:cubicBezTo>
                  <a:lnTo>
                    <a:pt x="3884332" y="251460"/>
                  </a:lnTo>
                  <a:cubicBezTo>
                    <a:pt x="3894491" y="243840"/>
                    <a:pt x="3900841" y="232410"/>
                    <a:pt x="3900841" y="219710"/>
                  </a:cubicBezTo>
                  <a:cubicBezTo>
                    <a:pt x="3900841" y="207010"/>
                    <a:pt x="3894491" y="195580"/>
                    <a:pt x="3883061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481132" y="7438096"/>
            <a:ext cx="4152377" cy="1184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8"/>
              </a:lnSpc>
            </a:pPr>
            <a:r>
              <a:rPr lang="en-US" sz="2256">
                <a:solidFill>
                  <a:srgbClr val="FF914D"/>
                </a:solidFill>
                <a:cs typeface="Open Sans Extra Bold"/>
              </a:rPr>
              <a:t>คลิกเพื่อทดลอง เข้าสู่ระบบ AWS</a:t>
            </a:r>
          </a:p>
          <a:p>
            <a:pPr algn="ctr">
              <a:lnSpc>
                <a:spcPts val="3158"/>
              </a:lnSpc>
            </a:pPr>
            <a:r>
              <a:rPr lang="en-US" sz="2256">
                <a:solidFill>
                  <a:srgbClr val="FF914D"/>
                </a:solidFill>
                <a:cs typeface="Open Sans Extra Bold"/>
              </a:rPr>
              <a:t>หรือไปที่เว็บไซต์</a:t>
            </a:r>
          </a:p>
          <a:p>
            <a:pPr algn="ctr">
              <a:lnSpc>
                <a:spcPts val="3158"/>
              </a:lnSpc>
            </a:pPr>
            <a:r>
              <a:rPr lang="en-US" sz="2256">
                <a:solidFill>
                  <a:srgbClr val="38B6FF"/>
                </a:solidFill>
                <a:latin typeface="Open Sans Extra Bold"/>
              </a:rPr>
              <a:t>https://aws.amazon.com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79561" y="2336682"/>
            <a:ext cx="15528878" cy="730578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535033" y="357238"/>
            <a:ext cx="9217933" cy="1670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cs typeface="Open Sans"/>
              </a:rPr>
              <a:t>เมื่อคลิกที่ </a:t>
            </a:r>
            <a:r>
              <a:rPr lang="en-US" sz="4800">
                <a:solidFill>
                  <a:srgbClr val="FF914D"/>
                </a:solidFill>
                <a:latin typeface="Open Sans Bold"/>
              </a:rPr>
              <a:t>Sing</a:t>
            </a:r>
            <a:r>
              <a:rPr lang="en-US" sz="4800">
                <a:solidFill>
                  <a:srgbClr val="000000"/>
                </a:solidFill>
                <a:latin typeface="Open Sans"/>
              </a:rPr>
              <a:t> in to the </a:t>
            </a:r>
            <a:r>
              <a:rPr lang="en-US" sz="4800">
                <a:solidFill>
                  <a:srgbClr val="FF914D"/>
                </a:solidFill>
                <a:latin typeface="Open Sans Bold"/>
              </a:rPr>
              <a:t>console</a:t>
            </a:r>
            <a:r>
              <a:rPr lang="en-US" sz="4800">
                <a:solidFill>
                  <a:srgbClr val="000000"/>
                </a:solidFill>
                <a:latin typeface="Open Sans"/>
              </a:rPr>
              <a:t> เเล้วจะเข้าสู่หน้า </a:t>
            </a:r>
            <a:r>
              <a:rPr lang="en-US" sz="4800">
                <a:solidFill>
                  <a:srgbClr val="FF914D"/>
                </a:solidFill>
                <a:latin typeface="Open Sans Bold"/>
              </a:rPr>
              <a:t>Login</a:t>
            </a:r>
            <a:r>
              <a:rPr lang="en-US" sz="4800">
                <a:solidFill>
                  <a:srgbClr val="000000"/>
                </a:solidFill>
                <a:latin typeface="Open Sans"/>
              </a:rPr>
              <a:t> ของ </a:t>
            </a:r>
            <a:r>
              <a:rPr lang="en-US" sz="4800">
                <a:solidFill>
                  <a:srgbClr val="FF914D"/>
                </a:solidFill>
                <a:latin typeface="Open Sans Bold"/>
              </a:rPr>
              <a:t>AWS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5" name="TextBox 5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25027" y="3087742"/>
            <a:ext cx="13437946" cy="617055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17086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71157" y="314383"/>
            <a:ext cx="9217933" cy="252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cs typeface="Open Sans"/>
              </a:rPr>
              <a:t>ในการเข้าสู่ระบบของ </a:t>
            </a:r>
            <a:r>
              <a:rPr lang="en-US" sz="4800">
                <a:solidFill>
                  <a:srgbClr val="FF914D"/>
                </a:solidFill>
                <a:latin typeface="Open Sans Bold"/>
              </a:rPr>
              <a:t>AWS </a:t>
            </a:r>
          </a:p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cs typeface="Open Sans"/>
              </a:rPr>
              <a:t>ให้ไปที่เว็บไซต์</a:t>
            </a:r>
          </a:p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38B6FF"/>
                </a:solidFill>
                <a:latin typeface="Open Sans Bold"/>
              </a:rPr>
              <a:t>https://aws.amazon.com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25027" y="1495410"/>
            <a:ext cx="13437946" cy="617055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616715" y="8427720"/>
            <a:ext cx="505456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cs typeface="Open Sans Extra Bold"/>
              </a:rPr>
              <a:t>จากนั้นก็คลิกที่ปุ่ม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914D"/>
                </a:solidFill>
                <a:latin typeface="Open Sans Extra Bold"/>
              </a:rPr>
              <a:t>Sing in to the console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21617" y="2122974"/>
            <a:ext cx="13044767" cy="730606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35033" y="942975"/>
            <a:ext cx="9217933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cs typeface="Open Sans"/>
              </a:rPr>
              <a:t>การ </a:t>
            </a:r>
            <a:r>
              <a:rPr lang="en-US" sz="4800">
                <a:solidFill>
                  <a:srgbClr val="FF914D"/>
                </a:solidFill>
                <a:latin typeface="Open Sans Bold"/>
              </a:rPr>
              <a:t>Login</a:t>
            </a:r>
            <a:r>
              <a:rPr lang="en-US" sz="4800">
                <a:solidFill>
                  <a:srgbClr val="000000"/>
                </a:solidFill>
                <a:latin typeface="Open Sans"/>
              </a:rPr>
              <a:t> เข้าสู่ระบบ </a:t>
            </a:r>
            <a:r>
              <a:rPr lang="en-US" sz="4800">
                <a:solidFill>
                  <a:srgbClr val="FF914D"/>
                </a:solidFill>
                <a:latin typeface="Open Sans Bold"/>
              </a:rPr>
              <a:t>AWS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82499" y="532743"/>
            <a:ext cx="11723002" cy="791832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83012" y="8702742"/>
            <a:ext cx="3460799" cy="1257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914D"/>
                </a:solidFill>
                <a:cs typeface="Open Sans Extra Bold"/>
              </a:rPr>
              <a:t>กรอกอีเมลที่ได้สมัครไว้ เเล้วกด </a:t>
            </a:r>
            <a:r>
              <a:rPr lang="en-US" sz="2400">
                <a:solidFill>
                  <a:srgbClr val="2A7AD1"/>
                </a:solidFill>
                <a:latin typeface="Open Sans Extra Bold"/>
              </a:rPr>
              <a:t>Next</a:t>
            </a:r>
            <a:r>
              <a:rPr lang="en-US" sz="2400">
                <a:solidFill>
                  <a:srgbClr val="38B6FF"/>
                </a:solidFill>
                <a:latin typeface="Open Sans Extra Bold"/>
              </a:rPr>
              <a:t>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914D"/>
                </a:solidFill>
                <a:cs typeface="Open Sans Extra Bold"/>
              </a:rPr>
              <a:t>เพื่อทำรายการต่อไป</a:t>
            </a: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4215675" y="6723305"/>
            <a:ext cx="3597342" cy="437732"/>
            <a:chOff x="0" y="0"/>
            <a:chExt cx="3527716" cy="429260"/>
          </a:xfrm>
        </p:grpSpPr>
        <p:sp>
          <p:nvSpPr>
            <p:cNvPr id="5" name="Freeform 5"/>
            <p:cNvSpPr/>
            <p:nvPr/>
          </p:nvSpPr>
          <p:spPr>
            <a:xfrm>
              <a:off x="0" y="-5080"/>
              <a:ext cx="3527716" cy="434340"/>
            </a:xfrm>
            <a:custGeom>
              <a:avLst/>
              <a:gdLst/>
              <a:ahLst/>
              <a:cxnLst/>
              <a:rect l="l" t="t" r="r" b="b"/>
              <a:pathLst>
                <a:path w="3527716" h="434340">
                  <a:moveTo>
                    <a:pt x="3509936" y="187960"/>
                  </a:moveTo>
                  <a:lnTo>
                    <a:pt x="3248316" y="11430"/>
                  </a:lnTo>
                  <a:cubicBezTo>
                    <a:pt x="3230536" y="0"/>
                    <a:pt x="3207676" y="3810"/>
                    <a:pt x="3194976" y="21590"/>
                  </a:cubicBezTo>
                  <a:cubicBezTo>
                    <a:pt x="3183546" y="39370"/>
                    <a:pt x="3187356" y="62230"/>
                    <a:pt x="3205136" y="74930"/>
                  </a:cubicBezTo>
                  <a:lnTo>
                    <a:pt x="3363886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363886" y="257810"/>
                  </a:lnTo>
                  <a:lnTo>
                    <a:pt x="3205136" y="364490"/>
                  </a:lnTo>
                  <a:cubicBezTo>
                    <a:pt x="3187356" y="375920"/>
                    <a:pt x="3183546" y="400050"/>
                    <a:pt x="3194976" y="417830"/>
                  </a:cubicBezTo>
                  <a:cubicBezTo>
                    <a:pt x="3202596" y="429260"/>
                    <a:pt x="3214026" y="434340"/>
                    <a:pt x="3226726" y="434340"/>
                  </a:cubicBezTo>
                  <a:cubicBezTo>
                    <a:pt x="3234346" y="434340"/>
                    <a:pt x="3241966" y="431800"/>
                    <a:pt x="3248316" y="427990"/>
                  </a:cubicBezTo>
                  <a:lnTo>
                    <a:pt x="3511206" y="251460"/>
                  </a:lnTo>
                  <a:cubicBezTo>
                    <a:pt x="3521366" y="243840"/>
                    <a:pt x="3527716" y="232410"/>
                    <a:pt x="3527716" y="219710"/>
                  </a:cubicBezTo>
                  <a:cubicBezTo>
                    <a:pt x="3527716" y="207010"/>
                    <a:pt x="3521366" y="195580"/>
                    <a:pt x="3509936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6" name="Group 6"/>
          <p:cNvGrpSpPr/>
          <p:nvPr/>
        </p:nvGrpSpPr>
        <p:grpSpPr>
          <a:xfrm rot="-5400000">
            <a:off x="5378996" y="7240763"/>
            <a:ext cx="3597342" cy="437732"/>
            <a:chOff x="0" y="0"/>
            <a:chExt cx="3527716" cy="429260"/>
          </a:xfrm>
        </p:grpSpPr>
        <p:sp>
          <p:nvSpPr>
            <p:cNvPr id="7" name="Freeform 7"/>
            <p:cNvSpPr/>
            <p:nvPr/>
          </p:nvSpPr>
          <p:spPr>
            <a:xfrm>
              <a:off x="0" y="-5080"/>
              <a:ext cx="3527716" cy="434340"/>
            </a:xfrm>
            <a:custGeom>
              <a:avLst/>
              <a:gdLst/>
              <a:ahLst/>
              <a:cxnLst/>
              <a:rect l="l" t="t" r="r" b="b"/>
              <a:pathLst>
                <a:path w="3527716" h="434340">
                  <a:moveTo>
                    <a:pt x="3509936" y="187960"/>
                  </a:moveTo>
                  <a:lnTo>
                    <a:pt x="3248316" y="11430"/>
                  </a:lnTo>
                  <a:cubicBezTo>
                    <a:pt x="3230536" y="0"/>
                    <a:pt x="3207676" y="3810"/>
                    <a:pt x="3194976" y="21590"/>
                  </a:cubicBezTo>
                  <a:cubicBezTo>
                    <a:pt x="3183546" y="39370"/>
                    <a:pt x="3187356" y="62230"/>
                    <a:pt x="3205136" y="74930"/>
                  </a:cubicBezTo>
                  <a:lnTo>
                    <a:pt x="3363886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363886" y="257810"/>
                  </a:lnTo>
                  <a:lnTo>
                    <a:pt x="3205136" y="364490"/>
                  </a:lnTo>
                  <a:cubicBezTo>
                    <a:pt x="3187356" y="375920"/>
                    <a:pt x="3183546" y="400050"/>
                    <a:pt x="3194976" y="417830"/>
                  </a:cubicBezTo>
                  <a:cubicBezTo>
                    <a:pt x="3202596" y="429260"/>
                    <a:pt x="3214026" y="434340"/>
                    <a:pt x="3226726" y="434340"/>
                  </a:cubicBezTo>
                  <a:cubicBezTo>
                    <a:pt x="3234346" y="434340"/>
                    <a:pt x="3241966" y="431800"/>
                    <a:pt x="3248316" y="427990"/>
                  </a:cubicBezTo>
                  <a:lnTo>
                    <a:pt x="3511206" y="251460"/>
                  </a:lnTo>
                  <a:cubicBezTo>
                    <a:pt x="3521366" y="243840"/>
                    <a:pt x="3527716" y="232410"/>
                    <a:pt x="3527716" y="219710"/>
                  </a:cubicBezTo>
                  <a:cubicBezTo>
                    <a:pt x="3527716" y="207010"/>
                    <a:pt x="3521366" y="195580"/>
                    <a:pt x="3509936" y="187960"/>
                  </a:cubicBezTo>
                  <a:close/>
                </a:path>
              </a:pathLst>
            </a:custGeom>
            <a:solidFill>
              <a:srgbClr val="2A7AD1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4211880" y="4896556"/>
            <a:ext cx="2581335" cy="246944"/>
            <a:chOff x="0" y="0"/>
            <a:chExt cx="1913890" cy="18309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83093"/>
            </a:xfrm>
            <a:custGeom>
              <a:avLst/>
              <a:gdLst/>
              <a:ahLst/>
              <a:cxnLst/>
              <a:rect l="l" t="t" r="r" b="b"/>
              <a:pathLst>
                <a:path w="1913890" h="183093">
                  <a:moveTo>
                    <a:pt x="0" y="0"/>
                  </a:moveTo>
                  <a:lnTo>
                    <a:pt x="1913890" y="0"/>
                  </a:lnTo>
                  <a:lnTo>
                    <a:pt x="1913890" y="183093"/>
                  </a:lnTo>
                  <a:lnTo>
                    <a:pt x="0" y="183093"/>
                  </a:lnTo>
                  <a:close/>
                </a:path>
              </a:pathLst>
            </a:custGeom>
            <a:solidFill>
              <a:srgbClr val="F6FCFE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11" name="TextBox 11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56856" y="2922005"/>
            <a:ext cx="10174288" cy="651824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326158" y="1612560"/>
            <a:ext cx="7635685" cy="453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3"/>
              </a:lnSpc>
            </a:pPr>
            <a:r>
              <a:rPr lang="en-US" sz="2602">
                <a:solidFill>
                  <a:srgbClr val="FF914D"/>
                </a:solidFill>
                <a:latin typeface="Open Sans Extra Bold"/>
              </a:rPr>
              <a:t>2. กรอกรหัสผ่านของท่านเเล้วคลิก </a:t>
            </a:r>
            <a:r>
              <a:rPr lang="en-US" sz="2602">
                <a:solidFill>
                  <a:srgbClr val="2779D0"/>
                </a:solidFill>
                <a:latin typeface="Open Sans Extra Bold"/>
              </a:rPr>
              <a:t>Sing in</a:t>
            </a:r>
          </a:p>
        </p:txBody>
      </p:sp>
      <p:grpSp>
        <p:nvGrpSpPr>
          <p:cNvPr id="7" name="Group 7"/>
          <p:cNvGrpSpPr/>
          <p:nvPr/>
        </p:nvGrpSpPr>
        <p:grpSpPr>
          <a:xfrm rot="7468637">
            <a:off x="5830166" y="3528009"/>
            <a:ext cx="3332980" cy="437732"/>
            <a:chOff x="0" y="0"/>
            <a:chExt cx="3268471" cy="429260"/>
          </a:xfrm>
        </p:grpSpPr>
        <p:sp>
          <p:nvSpPr>
            <p:cNvPr id="8" name="Freeform 8"/>
            <p:cNvSpPr/>
            <p:nvPr/>
          </p:nvSpPr>
          <p:spPr>
            <a:xfrm>
              <a:off x="0" y="-5080"/>
              <a:ext cx="3268471" cy="434340"/>
            </a:xfrm>
            <a:custGeom>
              <a:avLst/>
              <a:gdLst/>
              <a:ahLst/>
              <a:cxnLst/>
              <a:rect l="l" t="t" r="r" b="b"/>
              <a:pathLst>
                <a:path w="3268471" h="434340">
                  <a:moveTo>
                    <a:pt x="3250691" y="187960"/>
                  </a:moveTo>
                  <a:lnTo>
                    <a:pt x="2989071" y="11430"/>
                  </a:lnTo>
                  <a:cubicBezTo>
                    <a:pt x="2971291" y="0"/>
                    <a:pt x="2948431" y="3810"/>
                    <a:pt x="2935731" y="21590"/>
                  </a:cubicBezTo>
                  <a:cubicBezTo>
                    <a:pt x="2924301" y="39370"/>
                    <a:pt x="2928111" y="62230"/>
                    <a:pt x="2945891" y="74930"/>
                  </a:cubicBezTo>
                  <a:lnTo>
                    <a:pt x="310464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104641" y="257810"/>
                  </a:lnTo>
                  <a:lnTo>
                    <a:pt x="2945891" y="364490"/>
                  </a:lnTo>
                  <a:cubicBezTo>
                    <a:pt x="2928111" y="375920"/>
                    <a:pt x="2924301" y="400050"/>
                    <a:pt x="2935731" y="417830"/>
                  </a:cubicBezTo>
                  <a:cubicBezTo>
                    <a:pt x="2943351" y="429260"/>
                    <a:pt x="2954781" y="434340"/>
                    <a:pt x="2967481" y="434340"/>
                  </a:cubicBezTo>
                  <a:cubicBezTo>
                    <a:pt x="2975101" y="434340"/>
                    <a:pt x="2982721" y="431800"/>
                    <a:pt x="2989071" y="427990"/>
                  </a:cubicBezTo>
                  <a:lnTo>
                    <a:pt x="3251961" y="251460"/>
                  </a:lnTo>
                  <a:cubicBezTo>
                    <a:pt x="3262121" y="243840"/>
                    <a:pt x="3268471" y="232410"/>
                    <a:pt x="3268471" y="219710"/>
                  </a:cubicBezTo>
                  <a:cubicBezTo>
                    <a:pt x="3268471" y="207010"/>
                    <a:pt x="3262121" y="195580"/>
                    <a:pt x="3250691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22237" y="2743415"/>
            <a:ext cx="13443527" cy="630893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31863" y="1125855"/>
            <a:ext cx="14224273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cs typeface="Open Sans"/>
              </a:rPr>
              <a:t>เมื่อเข้าสู่ระบบ </a:t>
            </a:r>
            <a:r>
              <a:rPr lang="en-US" sz="4800">
                <a:solidFill>
                  <a:srgbClr val="FF914D"/>
                </a:solidFill>
                <a:latin typeface="Open Sans Bold"/>
              </a:rPr>
              <a:t>AWS</a:t>
            </a:r>
            <a:r>
              <a:rPr lang="en-US" sz="480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4800">
                <a:solidFill>
                  <a:srgbClr val="008037"/>
                </a:solidFill>
                <a:cs typeface="Open Sans Bold"/>
              </a:rPr>
              <a:t>สำเร็จ</a:t>
            </a:r>
            <a:r>
              <a:rPr lang="en-US" sz="4800">
                <a:solidFill>
                  <a:srgbClr val="000000"/>
                </a:solidFill>
                <a:cs typeface="Open Sans"/>
              </a:rPr>
              <a:t>จะปรากฏ หน้า</a:t>
            </a:r>
            <a:r>
              <a:rPr lang="en-US" sz="4800">
                <a:solidFill>
                  <a:srgbClr val="FF914D"/>
                </a:solidFill>
                <a:latin typeface="Open Sans"/>
              </a:rPr>
              <a:t> </a:t>
            </a:r>
            <a:r>
              <a:rPr lang="en-US" sz="4800">
                <a:solidFill>
                  <a:srgbClr val="FF914D"/>
                </a:solidFill>
                <a:latin typeface="Open Sans Bold"/>
              </a:rPr>
              <a:t>Console</a:t>
            </a:r>
            <a:r>
              <a:rPr lang="en-US" sz="4800">
                <a:solidFill>
                  <a:srgbClr val="000000"/>
                </a:solidFill>
                <a:latin typeface="Open Sans"/>
              </a:rPr>
              <a:t> เเบบนี้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5389" y="2669441"/>
            <a:ext cx="13457222" cy="59996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15389" y="2344370"/>
            <a:ext cx="13442601" cy="602940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251724" y="2019300"/>
            <a:ext cx="650141" cy="650141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1616">
                <a:alpha val="0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7" name="TextBox 7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31863" y="1202055"/>
            <a:ext cx="14224273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cs typeface="Open Sans"/>
              </a:rPr>
              <a:t>คลิกที่ </a:t>
            </a:r>
            <a:r>
              <a:rPr lang="en-US" sz="4800">
                <a:solidFill>
                  <a:srgbClr val="FF914D"/>
                </a:solidFill>
                <a:latin typeface="Open Sans Bold"/>
              </a:rPr>
              <a:t>Services</a:t>
            </a:r>
            <a:r>
              <a:rPr lang="en-US" sz="4800">
                <a:solidFill>
                  <a:srgbClr val="000000"/>
                </a:solidFill>
                <a:latin typeface="Open Sans"/>
              </a:rPr>
              <a:t>  เพื่อดูบริการของ </a:t>
            </a:r>
            <a:r>
              <a:rPr lang="en-US" sz="4800">
                <a:solidFill>
                  <a:srgbClr val="FF914D"/>
                </a:solidFill>
                <a:latin typeface="Open Sans Bold"/>
              </a:rPr>
              <a:t>AWS</a:t>
            </a:r>
            <a:r>
              <a:rPr lang="en-US" sz="4800">
                <a:solidFill>
                  <a:srgbClr val="000000"/>
                </a:solidFill>
                <a:latin typeface="Open Sans"/>
              </a:rPr>
              <a:t> ทั้งหมด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370032"/>
            <a:ext cx="16448223" cy="754693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72284" y="3317837"/>
            <a:ext cx="3960309" cy="396030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5"/>
              </a:srgbClr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126155" y="980484"/>
            <a:ext cx="3960309" cy="396030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5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126156" y="5297991"/>
            <a:ext cx="3960309" cy="396030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2725">
                <a:alpha val="4705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185414" y="4713895"/>
            <a:ext cx="5770166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6600" dirty="0" err="1">
                <a:solidFill>
                  <a:srgbClr val="242725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การสมัครใช้บริการ</a:t>
            </a:r>
            <a:r>
              <a:rPr lang="en-US" sz="6600" dirty="0">
                <a:solidFill>
                  <a:srgbClr val="242725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6600" dirty="0">
                <a:solidFill>
                  <a:srgbClr val="FF914D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AWS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721562" y="2080627"/>
            <a:ext cx="2769498" cy="1276828"/>
            <a:chOff x="0" y="-47625"/>
            <a:chExt cx="3692664" cy="170243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3692664" cy="556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4400" spc="20" dirty="0">
                  <a:solidFill>
                    <a:srgbClr val="FF914D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STEP 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80983"/>
              <a:ext cx="3692664" cy="8738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242725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เตรียมบัตรเครดิต</a:t>
              </a:r>
              <a:r>
                <a:rPr lang="en-US" sz="2800" dirty="0">
                  <a:solidFill>
                    <a:srgbClr val="242725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 </a:t>
              </a:r>
            </a:p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242725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เพื่อใช้ในการสมัครสมาชิก</a:t>
              </a:r>
              <a:endParaRPr lang="en-US" sz="2800" dirty="0">
                <a:solidFill>
                  <a:srgbClr val="242725"/>
                </a:solidFill>
                <a:latin typeface="FC Lamoon" panose="02000000000000000000" pitchFamily="2" charset="0"/>
                <a:cs typeface="FC Lamoon" panose="02000000000000000000" pitchFamily="2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721562" y="6799906"/>
            <a:ext cx="2769498" cy="956227"/>
            <a:chOff x="0" y="-47625"/>
            <a:chExt cx="3692664" cy="127497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47625"/>
              <a:ext cx="3692664" cy="556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4400" spc="20" dirty="0">
                  <a:solidFill>
                    <a:srgbClr val="FF914D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STEP 3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780982"/>
              <a:ext cx="3692664" cy="446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242725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ทำการยืนยันตัวตนกับ</a:t>
              </a:r>
              <a:r>
                <a:rPr lang="en-US" sz="2800" dirty="0">
                  <a:solidFill>
                    <a:srgbClr val="242725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 </a:t>
              </a:r>
              <a:r>
                <a:rPr lang="en-US" sz="2800" dirty="0">
                  <a:solidFill>
                    <a:srgbClr val="FF914D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AWS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510374" y="4185722"/>
            <a:ext cx="2684129" cy="2561491"/>
            <a:chOff x="0" y="-47625"/>
            <a:chExt cx="3578838" cy="3415320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3578838" cy="556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4400" spc="20" dirty="0">
                  <a:solidFill>
                    <a:srgbClr val="FF914D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STEP 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783996"/>
              <a:ext cx="3578838" cy="258369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2800" dirty="0" err="1">
                  <a:solidFill>
                    <a:srgbClr val="242725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สมัครสมาชิก</a:t>
              </a:r>
              <a:r>
                <a:rPr lang="en-US" sz="2800" dirty="0">
                  <a:solidFill>
                    <a:srgbClr val="242725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 </a:t>
              </a:r>
              <a:r>
                <a:rPr lang="en-US" sz="2800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Accout</a:t>
              </a:r>
              <a:r>
                <a:rPr lang="en-US" sz="2800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 </a:t>
              </a:r>
              <a:r>
                <a:rPr lang="en-US" sz="2800" dirty="0">
                  <a:solidFill>
                    <a:srgbClr val="FF914D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AWS</a:t>
              </a:r>
            </a:p>
            <a:p>
              <a:pPr algn="ctr">
                <a:lnSpc>
                  <a:spcPts val="2519"/>
                </a:lnSpc>
              </a:pPr>
              <a:r>
                <a:rPr lang="en-US" sz="2800" dirty="0" err="1">
                  <a:solidFill>
                    <a:srgbClr val="242725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ที่</a:t>
              </a:r>
              <a:endParaRPr lang="en-US" sz="2800" dirty="0">
                <a:solidFill>
                  <a:srgbClr val="242725"/>
                </a:solidFill>
                <a:latin typeface="FC Lamoon" panose="02000000000000000000" pitchFamily="2" charset="0"/>
                <a:cs typeface="FC Lamoon" panose="02000000000000000000" pitchFamily="2" charset="0"/>
              </a:endParaRPr>
            </a:p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242725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 </a:t>
              </a:r>
              <a:r>
                <a:rPr lang="en-US" sz="2800" dirty="0">
                  <a:solidFill>
                    <a:srgbClr val="38B6FF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https://portal.aws.amazon.com/billing/signup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 rot="5400000">
            <a:off x="-9149782" y="8333621"/>
            <a:ext cx="18865925" cy="566360"/>
          </a:xfrm>
          <a:prstGeom prst="rect">
            <a:avLst/>
          </a:prstGeom>
          <a:solidFill>
            <a:srgbClr val="FF914D"/>
          </a:solidFill>
        </p:spPr>
      </p:sp>
      <p:grpSp>
        <p:nvGrpSpPr>
          <p:cNvPr id="19" name="Group 19"/>
          <p:cNvGrpSpPr/>
          <p:nvPr/>
        </p:nvGrpSpPr>
        <p:grpSpPr>
          <a:xfrm>
            <a:off x="15208466" y="231171"/>
            <a:ext cx="2912577" cy="2839113"/>
            <a:chOff x="0" y="0"/>
            <a:chExt cx="4589780" cy="4578350"/>
          </a:xfrm>
        </p:grpSpPr>
        <p:sp>
          <p:nvSpPr>
            <p:cNvPr id="20" name="Freeform 20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707629" y="7278146"/>
            <a:ext cx="2912577" cy="2839113"/>
            <a:chOff x="0" y="0"/>
            <a:chExt cx="4589780" cy="4578350"/>
          </a:xfrm>
        </p:grpSpPr>
        <p:sp>
          <p:nvSpPr>
            <p:cNvPr id="23" name="Freeform 23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25" name="Group 25"/>
          <p:cNvGrpSpPr/>
          <p:nvPr/>
        </p:nvGrpSpPr>
        <p:grpSpPr>
          <a:xfrm>
            <a:off x="13510374" y="9608486"/>
            <a:ext cx="4993776" cy="634305"/>
            <a:chOff x="0" y="121957"/>
            <a:chExt cx="6658368" cy="845740"/>
          </a:xfrm>
        </p:grpSpPr>
        <p:sp>
          <p:nvSpPr>
            <p:cNvPr id="26" name="TextBox 26"/>
            <p:cNvSpPr txBox="1"/>
            <p:nvPr/>
          </p:nvSpPr>
          <p:spPr>
            <a:xfrm>
              <a:off x="0" y="121957"/>
              <a:ext cx="6658368" cy="32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2200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</a:t>
              </a:r>
              <a:r>
                <a:rPr lang="en-US" sz="2200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พี่เจมส์</a:t>
              </a:r>
              <a:r>
                <a:rPr lang="en-US" sz="2200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 </a:t>
              </a:r>
              <a:r>
                <a:rPr lang="en-US" sz="2200" dirty="0" err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ตาโต</a:t>
              </a:r>
              <a:endParaRPr lang="en-US" sz="22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638034"/>
              <a:ext cx="6658368" cy="32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2200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7000"/>
          </a:blip>
          <a:srcRect/>
          <a:stretch>
            <a:fillRect/>
          </a:stretch>
        </p:blipFill>
        <p:spPr>
          <a:xfrm>
            <a:off x="4421713" y="2035171"/>
            <a:ext cx="8225622" cy="608696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374936" y="2618012"/>
            <a:ext cx="11538128" cy="5050975"/>
            <a:chOff x="0" y="0"/>
            <a:chExt cx="15384171" cy="6734633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"/>
              <a:ext cx="15384171" cy="4865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FF914D"/>
                  </a:solidFill>
                  <a:cs typeface="Inter Bold"/>
                </a:rPr>
                <a:t>การ</a:t>
              </a:r>
              <a:r>
                <a:rPr lang="en-US" sz="8000">
                  <a:solidFill>
                    <a:srgbClr val="242725"/>
                  </a:solidFill>
                  <a:cs typeface="Inter Bold"/>
                </a:rPr>
                <a:t>สร้าง </a:t>
              </a:r>
            </a:p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000000"/>
                  </a:solidFill>
                  <a:latin typeface="Inter Bold"/>
                </a:rPr>
                <a:t>Cloud</a:t>
              </a:r>
              <a:r>
                <a:rPr lang="en-US" sz="8000">
                  <a:solidFill>
                    <a:srgbClr val="FF914D"/>
                  </a:solidFill>
                  <a:latin typeface="Inter Bold"/>
                </a:rPr>
                <a:t> Computing</a:t>
              </a:r>
            </a:p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242725"/>
                  </a:solidFill>
                  <a:cs typeface="Inter Bold"/>
                </a:rPr>
                <a:t>โดยใช้บริการ </a:t>
              </a:r>
              <a:r>
                <a:rPr lang="en-US" sz="8000">
                  <a:solidFill>
                    <a:srgbClr val="FF914D"/>
                  </a:solidFill>
                  <a:latin typeface="Inter Bold"/>
                </a:rPr>
                <a:t>EC2 </a:t>
              </a:r>
              <a:r>
                <a:rPr lang="en-US" sz="8000">
                  <a:solidFill>
                    <a:srgbClr val="000000"/>
                  </a:solidFill>
                  <a:latin typeface="Inter Bold"/>
                </a:rPr>
                <a:t>AWS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823959"/>
              <a:ext cx="15384171" cy="910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99"/>
                </a:lnSpc>
              </a:pPr>
              <a:r>
                <a:rPr lang="en-US" sz="2000">
                  <a:solidFill>
                    <a:srgbClr val="242725"/>
                  </a:solidFill>
                  <a:cs typeface="Inter"/>
                </a:rPr>
                <a:t>เราสามารถสร้าง </a:t>
              </a:r>
              <a:r>
                <a:rPr lang="en-US" sz="2000">
                  <a:solidFill>
                    <a:srgbClr val="FF914D"/>
                  </a:solidFill>
                  <a:latin typeface="Inter Bold"/>
                </a:rPr>
                <a:t>Cloud Server</a:t>
              </a:r>
              <a:r>
                <a:rPr lang="en-US" sz="2000">
                  <a:solidFill>
                    <a:srgbClr val="242725"/>
                  </a:solidFill>
                  <a:latin typeface="Inter"/>
                </a:rPr>
                <a:t> เป็นของตัวเองได้ฟรีีโดยใช้บริการของ </a:t>
              </a:r>
              <a:r>
                <a:rPr lang="en-US" sz="2000">
                  <a:solidFill>
                    <a:srgbClr val="242725"/>
                  </a:solidFill>
                  <a:latin typeface="Inter Bold"/>
                </a:rPr>
                <a:t>AWS </a:t>
              </a:r>
            </a:p>
            <a:p>
              <a:pPr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42725"/>
                  </a:solidFill>
                  <a:cs typeface="Inter"/>
                </a:rPr>
                <a:t>ที่มีชื่อบริการว่า </a:t>
              </a:r>
              <a:r>
                <a:rPr lang="en-US" sz="2000">
                  <a:solidFill>
                    <a:srgbClr val="FF914D"/>
                  </a:solidFill>
                  <a:latin typeface="Inter Bold"/>
                </a:rPr>
                <a:t>Elastic Compute Cloud</a:t>
              </a:r>
              <a:r>
                <a:rPr lang="en-US" sz="2000">
                  <a:solidFill>
                    <a:srgbClr val="242725"/>
                  </a:solidFill>
                  <a:latin typeface="Inter"/>
                </a:rPr>
                <a:t> หรือมีชื่อย่อว่า </a:t>
              </a:r>
              <a:r>
                <a:rPr lang="en-US" sz="2000">
                  <a:solidFill>
                    <a:srgbClr val="FF914D"/>
                  </a:solidFill>
                  <a:latin typeface="Inter Bold"/>
                </a:rPr>
                <a:t>EC2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590736" y="615615"/>
            <a:ext cx="2912577" cy="2839113"/>
            <a:chOff x="0" y="0"/>
            <a:chExt cx="4589780" cy="4578350"/>
          </a:xfrm>
        </p:grpSpPr>
        <p:sp>
          <p:nvSpPr>
            <p:cNvPr id="7" name="Freeform 7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66358" y="6741648"/>
            <a:ext cx="2912577" cy="2839113"/>
            <a:chOff x="0" y="0"/>
            <a:chExt cx="4589780" cy="4578350"/>
          </a:xfrm>
        </p:grpSpPr>
        <p:sp>
          <p:nvSpPr>
            <p:cNvPr id="10" name="Freeform 10"/>
            <p:cNvSpPr/>
            <p:nvPr/>
          </p:nvSpPr>
          <p:spPr>
            <a:xfrm>
              <a:off x="232345" y="209944"/>
              <a:ext cx="2418937" cy="2345148"/>
            </a:xfrm>
            <a:custGeom>
              <a:avLst/>
              <a:gdLst/>
              <a:ahLst/>
              <a:cxnLst/>
              <a:rect l="l" t="t" r="r" b="b"/>
              <a:pathLst>
                <a:path w="2418937" h="2345148">
                  <a:moveTo>
                    <a:pt x="20688" y="139962"/>
                  </a:moveTo>
                  <a:lnTo>
                    <a:pt x="20688" y="116635"/>
                  </a:lnTo>
                  <a:cubicBezTo>
                    <a:pt x="46947" y="116635"/>
                    <a:pt x="68431" y="95641"/>
                    <a:pt x="68431" y="69981"/>
                  </a:cubicBezTo>
                  <a:cubicBezTo>
                    <a:pt x="68431" y="44321"/>
                    <a:pt x="46947" y="23327"/>
                    <a:pt x="20688" y="23327"/>
                  </a:cubicBezTo>
                  <a:lnTo>
                    <a:pt x="20688" y="0"/>
                  </a:lnTo>
                  <a:cubicBezTo>
                    <a:pt x="60474" y="0"/>
                    <a:pt x="92302" y="31102"/>
                    <a:pt x="92302" y="69981"/>
                  </a:cubicBezTo>
                  <a:cubicBezTo>
                    <a:pt x="92302" y="108859"/>
                    <a:pt x="60474" y="139962"/>
                    <a:pt x="20688" y="139962"/>
                  </a:cubicBezTo>
                  <a:close/>
                  <a:moveTo>
                    <a:pt x="1273125" y="80867"/>
                  </a:moveTo>
                  <a:lnTo>
                    <a:pt x="1273125" y="57540"/>
                  </a:lnTo>
                  <a:lnTo>
                    <a:pt x="1129898" y="57540"/>
                  </a:lnTo>
                  <a:lnTo>
                    <a:pt x="1129898" y="80867"/>
                  </a:lnTo>
                  <a:lnTo>
                    <a:pt x="1273125" y="80867"/>
                  </a:lnTo>
                  <a:close/>
                  <a:moveTo>
                    <a:pt x="1201511" y="2345148"/>
                  </a:moveTo>
                  <a:cubicBezTo>
                    <a:pt x="1241297" y="2345148"/>
                    <a:pt x="1273125" y="2314045"/>
                    <a:pt x="1273125" y="2275167"/>
                  </a:cubicBezTo>
                  <a:lnTo>
                    <a:pt x="1249254" y="2275167"/>
                  </a:lnTo>
                  <a:cubicBezTo>
                    <a:pt x="1249254" y="2300827"/>
                    <a:pt x="1227770" y="2321821"/>
                    <a:pt x="1201511" y="2321821"/>
                  </a:cubicBezTo>
                  <a:cubicBezTo>
                    <a:pt x="1175253" y="2321821"/>
                    <a:pt x="1153769" y="2300827"/>
                    <a:pt x="1153769" y="2275167"/>
                  </a:cubicBezTo>
                  <a:lnTo>
                    <a:pt x="1129898" y="2275167"/>
                  </a:lnTo>
                  <a:cubicBezTo>
                    <a:pt x="1129898" y="2313268"/>
                    <a:pt x="1161726" y="2345148"/>
                    <a:pt x="1201511" y="2345148"/>
                  </a:cubicBezTo>
                  <a:close/>
                  <a:moveTo>
                    <a:pt x="592799" y="1748753"/>
                  </a:moveTo>
                  <a:cubicBezTo>
                    <a:pt x="592799" y="1787631"/>
                    <a:pt x="624627" y="1818734"/>
                    <a:pt x="664412" y="1818734"/>
                  </a:cubicBezTo>
                  <a:lnTo>
                    <a:pt x="664412" y="1795407"/>
                  </a:lnTo>
                  <a:cubicBezTo>
                    <a:pt x="638154" y="1795407"/>
                    <a:pt x="616670" y="1774412"/>
                    <a:pt x="616670" y="1748753"/>
                  </a:cubicBezTo>
                  <a:cubicBezTo>
                    <a:pt x="616670" y="1723093"/>
                    <a:pt x="638154" y="1702098"/>
                    <a:pt x="664412" y="1702098"/>
                  </a:cubicBezTo>
                  <a:lnTo>
                    <a:pt x="664412" y="1678771"/>
                  </a:lnTo>
                  <a:cubicBezTo>
                    <a:pt x="625423" y="1678771"/>
                    <a:pt x="592799" y="1710652"/>
                    <a:pt x="592799" y="1748753"/>
                  </a:cubicBezTo>
                  <a:close/>
                  <a:moveTo>
                    <a:pt x="101054" y="1245665"/>
                  </a:moveTo>
                  <a:lnTo>
                    <a:pt x="117764" y="1228559"/>
                  </a:lnTo>
                  <a:lnTo>
                    <a:pt x="16710" y="1129808"/>
                  </a:lnTo>
                  <a:lnTo>
                    <a:pt x="0" y="1146137"/>
                  </a:lnTo>
                  <a:lnTo>
                    <a:pt x="101054" y="1245665"/>
                  </a:lnTo>
                  <a:close/>
                  <a:moveTo>
                    <a:pt x="2418937" y="644604"/>
                  </a:moveTo>
                  <a:lnTo>
                    <a:pt x="2418937" y="621277"/>
                  </a:lnTo>
                  <a:lnTo>
                    <a:pt x="2275710" y="621277"/>
                  </a:lnTo>
                  <a:lnTo>
                    <a:pt x="2275710" y="644604"/>
                  </a:lnTo>
                  <a:lnTo>
                    <a:pt x="2418937" y="644604"/>
                  </a:lnTo>
                  <a:close/>
                  <a:moveTo>
                    <a:pt x="2311517" y="1192013"/>
                  </a:moveTo>
                  <a:cubicBezTo>
                    <a:pt x="2311517" y="1230892"/>
                    <a:pt x="2343345" y="1261994"/>
                    <a:pt x="2383130" y="1261994"/>
                  </a:cubicBezTo>
                  <a:lnTo>
                    <a:pt x="2383130" y="1238667"/>
                  </a:lnTo>
                  <a:cubicBezTo>
                    <a:pt x="2356872" y="1238667"/>
                    <a:pt x="2335388" y="1217673"/>
                    <a:pt x="2335388" y="1192013"/>
                  </a:cubicBezTo>
                  <a:cubicBezTo>
                    <a:pt x="2335388" y="1166353"/>
                    <a:pt x="2356872" y="1145359"/>
                    <a:pt x="2383130" y="1145359"/>
                  </a:cubicBezTo>
                  <a:lnTo>
                    <a:pt x="2383130" y="1122032"/>
                  </a:lnTo>
                  <a:cubicBezTo>
                    <a:pt x="2344141" y="1122032"/>
                    <a:pt x="2311517" y="1153135"/>
                    <a:pt x="2311517" y="1192013"/>
                  </a:cubicBezTo>
                  <a:close/>
                  <a:moveTo>
                    <a:pt x="1235727" y="630608"/>
                  </a:moveTo>
                  <a:cubicBezTo>
                    <a:pt x="1235727" y="591730"/>
                    <a:pt x="1203899" y="560627"/>
                    <a:pt x="1164113" y="560627"/>
                  </a:cubicBezTo>
                  <a:lnTo>
                    <a:pt x="1164113" y="583954"/>
                  </a:lnTo>
                  <a:cubicBezTo>
                    <a:pt x="1190372" y="583954"/>
                    <a:pt x="1211856" y="604948"/>
                    <a:pt x="1211856" y="630608"/>
                  </a:cubicBezTo>
                  <a:cubicBezTo>
                    <a:pt x="1211856" y="656268"/>
                    <a:pt x="1190372" y="677262"/>
                    <a:pt x="1164113" y="677262"/>
                  </a:cubicBezTo>
                  <a:lnTo>
                    <a:pt x="1164113" y="700589"/>
                  </a:lnTo>
                  <a:cubicBezTo>
                    <a:pt x="1203899" y="700589"/>
                    <a:pt x="1235727" y="668709"/>
                    <a:pt x="1235727" y="630608"/>
                  </a:cubicBezTo>
                  <a:close/>
                  <a:moveTo>
                    <a:pt x="639745" y="559072"/>
                  </a:moveTo>
                  <a:lnTo>
                    <a:pt x="615874" y="559072"/>
                  </a:lnTo>
                  <a:lnTo>
                    <a:pt x="615874" y="699034"/>
                  </a:lnTo>
                  <a:lnTo>
                    <a:pt x="639745" y="699034"/>
                  </a:lnTo>
                  <a:lnTo>
                    <a:pt x="639745" y="559072"/>
                  </a:lnTo>
                  <a:close/>
                  <a:moveTo>
                    <a:pt x="1272329" y="1201344"/>
                  </a:moveTo>
                  <a:lnTo>
                    <a:pt x="1272329" y="1178017"/>
                  </a:lnTo>
                  <a:lnTo>
                    <a:pt x="1129103" y="1178017"/>
                  </a:lnTo>
                  <a:lnTo>
                    <a:pt x="1129103" y="1201344"/>
                  </a:lnTo>
                  <a:lnTo>
                    <a:pt x="1272329" y="1201344"/>
                  </a:lnTo>
                  <a:close/>
                  <a:moveTo>
                    <a:pt x="2418937" y="2320266"/>
                  </a:moveTo>
                  <a:lnTo>
                    <a:pt x="2418937" y="2296939"/>
                  </a:lnTo>
                  <a:lnTo>
                    <a:pt x="2275710" y="2296939"/>
                  </a:lnTo>
                  <a:lnTo>
                    <a:pt x="2275710" y="2320266"/>
                  </a:lnTo>
                  <a:lnTo>
                    <a:pt x="2418937" y="2320266"/>
                  </a:lnTo>
                  <a:close/>
                </a:path>
              </a:pathLst>
            </a:custGeom>
            <a:solidFill>
              <a:srgbClr val="38383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214840" y="209944"/>
              <a:ext cx="2423711" cy="2379361"/>
            </a:xfrm>
            <a:custGeom>
              <a:avLst/>
              <a:gdLst/>
              <a:ahLst/>
              <a:cxnLst/>
              <a:rect l="l" t="t" r="r" b="b"/>
              <a:pathLst>
                <a:path w="2423711" h="2379361">
                  <a:moveTo>
                    <a:pt x="2376764" y="1820289"/>
                  </a:moveTo>
                  <a:lnTo>
                    <a:pt x="2352893" y="1820289"/>
                  </a:lnTo>
                  <a:lnTo>
                    <a:pt x="2352893" y="1680326"/>
                  </a:lnTo>
                  <a:lnTo>
                    <a:pt x="2376764" y="1680326"/>
                  </a:lnTo>
                  <a:lnTo>
                    <a:pt x="2376764" y="1820289"/>
                  </a:lnTo>
                  <a:close/>
                  <a:moveTo>
                    <a:pt x="657250" y="0"/>
                  </a:moveTo>
                  <a:lnTo>
                    <a:pt x="633379" y="0"/>
                  </a:lnTo>
                  <a:lnTo>
                    <a:pt x="633379" y="139962"/>
                  </a:lnTo>
                  <a:lnTo>
                    <a:pt x="657250" y="139962"/>
                  </a:lnTo>
                  <a:lnTo>
                    <a:pt x="657250" y="0"/>
                  </a:lnTo>
                  <a:close/>
                  <a:moveTo>
                    <a:pt x="33419" y="690481"/>
                  </a:moveTo>
                  <a:lnTo>
                    <a:pt x="16710" y="674152"/>
                  </a:lnTo>
                  <a:lnTo>
                    <a:pt x="117764" y="575401"/>
                  </a:lnTo>
                  <a:lnTo>
                    <a:pt x="134474" y="591730"/>
                  </a:lnTo>
                  <a:lnTo>
                    <a:pt x="33419" y="690481"/>
                  </a:lnTo>
                  <a:close/>
                  <a:moveTo>
                    <a:pt x="1729858" y="27992"/>
                  </a:moveTo>
                  <a:lnTo>
                    <a:pt x="1746567" y="11663"/>
                  </a:lnTo>
                  <a:lnTo>
                    <a:pt x="1847622" y="110414"/>
                  </a:lnTo>
                  <a:lnTo>
                    <a:pt x="1830912" y="126743"/>
                  </a:lnTo>
                  <a:lnTo>
                    <a:pt x="1729858" y="27992"/>
                  </a:lnTo>
                  <a:close/>
                  <a:moveTo>
                    <a:pt x="1863536" y="664821"/>
                  </a:moveTo>
                  <a:lnTo>
                    <a:pt x="1839665" y="664821"/>
                  </a:lnTo>
                  <a:cubicBezTo>
                    <a:pt x="1839665" y="639161"/>
                    <a:pt x="1818181" y="618167"/>
                    <a:pt x="1791923" y="618167"/>
                  </a:cubicBezTo>
                  <a:cubicBezTo>
                    <a:pt x="1765664" y="618167"/>
                    <a:pt x="1744180" y="639161"/>
                    <a:pt x="1744180" y="664821"/>
                  </a:cubicBezTo>
                  <a:lnTo>
                    <a:pt x="1720309" y="664821"/>
                  </a:lnTo>
                  <a:cubicBezTo>
                    <a:pt x="1720309" y="625943"/>
                    <a:pt x="1752137" y="594840"/>
                    <a:pt x="1791923" y="594840"/>
                  </a:cubicBezTo>
                  <a:cubicBezTo>
                    <a:pt x="1830912" y="594840"/>
                    <a:pt x="1863536" y="626720"/>
                    <a:pt x="1863536" y="664821"/>
                  </a:cubicBezTo>
                  <a:close/>
                  <a:moveTo>
                    <a:pt x="1180823" y="1812513"/>
                  </a:moveTo>
                  <a:lnTo>
                    <a:pt x="1164113" y="1796184"/>
                  </a:lnTo>
                  <a:lnTo>
                    <a:pt x="1265167" y="1697433"/>
                  </a:lnTo>
                  <a:lnTo>
                    <a:pt x="1281877" y="1713762"/>
                  </a:lnTo>
                  <a:lnTo>
                    <a:pt x="1180823" y="1812513"/>
                  </a:lnTo>
                  <a:close/>
                  <a:moveTo>
                    <a:pt x="82753" y="1819511"/>
                  </a:moveTo>
                  <a:lnTo>
                    <a:pt x="58882" y="1819511"/>
                  </a:lnTo>
                  <a:lnTo>
                    <a:pt x="58882" y="1679549"/>
                  </a:lnTo>
                  <a:lnTo>
                    <a:pt x="82753" y="1679549"/>
                  </a:lnTo>
                  <a:lnTo>
                    <a:pt x="82753" y="1819511"/>
                  </a:lnTo>
                  <a:close/>
                  <a:moveTo>
                    <a:pt x="1803062" y="2379361"/>
                  </a:moveTo>
                  <a:lnTo>
                    <a:pt x="1779191" y="2379361"/>
                  </a:lnTo>
                  <a:lnTo>
                    <a:pt x="1779191" y="2239399"/>
                  </a:lnTo>
                  <a:lnTo>
                    <a:pt x="1803062" y="2239399"/>
                  </a:lnTo>
                  <a:lnTo>
                    <a:pt x="1803062" y="2379361"/>
                  </a:lnTo>
                  <a:close/>
                  <a:moveTo>
                    <a:pt x="143226" y="2344370"/>
                  </a:moveTo>
                  <a:lnTo>
                    <a:pt x="119355" y="2344370"/>
                  </a:lnTo>
                  <a:cubicBezTo>
                    <a:pt x="119355" y="2318711"/>
                    <a:pt x="97871" y="2297716"/>
                    <a:pt x="71613" y="2297716"/>
                  </a:cubicBezTo>
                  <a:cubicBezTo>
                    <a:pt x="45355" y="2297716"/>
                    <a:pt x="23871" y="2318711"/>
                    <a:pt x="23871" y="2344370"/>
                  </a:cubicBezTo>
                  <a:lnTo>
                    <a:pt x="0" y="2344370"/>
                  </a:lnTo>
                  <a:cubicBezTo>
                    <a:pt x="0" y="2305492"/>
                    <a:pt x="31828" y="2274389"/>
                    <a:pt x="71613" y="2274389"/>
                  </a:cubicBezTo>
                  <a:cubicBezTo>
                    <a:pt x="111398" y="2274389"/>
                    <a:pt x="143226" y="2305492"/>
                    <a:pt x="143226" y="2344370"/>
                  </a:cubicBezTo>
                  <a:close/>
                  <a:moveTo>
                    <a:pt x="2322656" y="127521"/>
                  </a:moveTo>
                  <a:lnTo>
                    <a:pt x="2305946" y="111192"/>
                  </a:lnTo>
                  <a:lnTo>
                    <a:pt x="2407001" y="12441"/>
                  </a:lnTo>
                  <a:lnTo>
                    <a:pt x="2423710" y="28770"/>
                  </a:lnTo>
                  <a:lnTo>
                    <a:pt x="2322656" y="127521"/>
                  </a:lnTo>
                  <a:close/>
                  <a:moveTo>
                    <a:pt x="601551" y="2370030"/>
                  </a:moveTo>
                  <a:lnTo>
                    <a:pt x="584841" y="2353701"/>
                  </a:lnTo>
                  <a:lnTo>
                    <a:pt x="685896" y="2254950"/>
                  </a:lnTo>
                  <a:lnTo>
                    <a:pt x="702605" y="2271279"/>
                  </a:lnTo>
                  <a:lnTo>
                    <a:pt x="601551" y="2370030"/>
                  </a:lnTo>
                  <a:close/>
                  <a:moveTo>
                    <a:pt x="1746567" y="1249553"/>
                  </a:moveTo>
                  <a:lnTo>
                    <a:pt x="1729858" y="1233224"/>
                  </a:lnTo>
                  <a:lnTo>
                    <a:pt x="1830912" y="1134473"/>
                  </a:lnTo>
                  <a:lnTo>
                    <a:pt x="1847622" y="1150802"/>
                  </a:lnTo>
                  <a:lnTo>
                    <a:pt x="1746567" y="1249553"/>
                  </a:lnTo>
                  <a:close/>
                  <a:moveTo>
                    <a:pt x="573701" y="1154690"/>
                  </a:moveTo>
                  <a:lnTo>
                    <a:pt x="597573" y="1154690"/>
                  </a:lnTo>
                  <a:cubicBezTo>
                    <a:pt x="597573" y="1180350"/>
                    <a:pt x="619056" y="1201344"/>
                    <a:pt x="645315" y="1201344"/>
                  </a:cubicBezTo>
                  <a:cubicBezTo>
                    <a:pt x="671573" y="1201344"/>
                    <a:pt x="693057" y="1180350"/>
                    <a:pt x="693057" y="1154690"/>
                  </a:cubicBezTo>
                  <a:lnTo>
                    <a:pt x="716928" y="1154690"/>
                  </a:lnTo>
                  <a:cubicBezTo>
                    <a:pt x="716928" y="1193568"/>
                    <a:pt x="685100" y="1224671"/>
                    <a:pt x="645315" y="1224671"/>
                  </a:cubicBezTo>
                  <a:cubicBezTo>
                    <a:pt x="606325" y="1224671"/>
                    <a:pt x="573701" y="1193568"/>
                    <a:pt x="573701" y="1154690"/>
                  </a:cubicBezTo>
                  <a:close/>
                  <a:moveTo>
                    <a:pt x="1863536" y="1783743"/>
                  </a:moveTo>
                  <a:lnTo>
                    <a:pt x="1839665" y="1783743"/>
                  </a:lnTo>
                  <a:cubicBezTo>
                    <a:pt x="1839665" y="1758083"/>
                    <a:pt x="1818181" y="1737089"/>
                    <a:pt x="1791923" y="1737089"/>
                  </a:cubicBezTo>
                  <a:cubicBezTo>
                    <a:pt x="1765664" y="1737089"/>
                    <a:pt x="1744180" y="1758083"/>
                    <a:pt x="1744180" y="1783743"/>
                  </a:cubicBezTo>
                  <a:lnTo>
                    <a:pt x="1720309" y="1783743"/>
                  </a:lnTo>
                  <a:cubicBezTo>
                    <a:pt x="1720309" y="1744865"/>
                    <a:pt x="1752137" y="1713762"/>
                    <a:pt x="1791923" y="1713762"/>
                  </a:cubicBezTo>
                  <a:cubicBezTo>
                    <a:pt x="1831708" y="1713762"/>
                    <a:pt x="1863536" y="1745642"/>
                    <a:pt x="1863536" y="1783743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294224" y="9580762"/>
            <a:ext cx="4993776" cy="643688"/>
            <a:chOff x="0" y="0"/>
            <a:chExt cx="6658368" cy="858251"/>
          </a:xfrm>
        </p:grpSpPr>
        <p:sp>
          <p:nvSpPr>
            <p:cNvPr id="13" name="TextBox 13"/>
            <p:cNvSpPr txBox="1"/>
            <p:nvPr/>
          </p:nvSpPr>
          <p:spPr>
            <a:xfrm>
              <a:off x="0" y="28575"/>
              <a:ext cx="6658368" cy="2548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86"/>
                </a:lnSpc>
              </a:pPr>
              <a:r>
                <a:rPr lang="en-US" sz="14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62849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97587" y="2677481"/>
            <a:ext cx="13092825" cy="60083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28874" y="1409038"/>
            <a:ext cx="12030251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914D"/>
                </a:solidFill>
                <a:latin typeface="Open Sans Bold"/>
              </a:rPr>
              <a:t>Login</a:t>
            </a:r>
            <a:r>
              <a:rPr lang="en-US" sz="4800">
                <a:solidFill>
                  <a:srgbClr val="000000"/>
                </a:solidFill>
                <a:latin typeface="Open Sans"/>
              </a:rPr>
              <a:t> เพื่อเข้ามาที่หน้า </a:t>
            </a:r>
            <a:r>
              <a:rPr lang="en-US" sz="4800">
                <a:solidFill>
                  <a:srgbClr val="FF914D"/>
                </a:solidFill>
                <a:latin typeface="Open Sans Bold"/>
              </a:rPr>
              <a:t>Console</a:t>
            </a:r>
            <a:r>
              <a:rPr lang="en-US" sz="4800">
                <a:solidFill>
                  <a:srgbClr val="000000"/>
                </a:solidFill>
                <a:latin typeface="Open Sans"/>
              </a:rPr>
              <a:t> ของ </a:t>
            </a:r>
            <a:r>
              <a:rPr lang="en-US" sz="4800">
                <a:solidFill>
                  <a:srgbClr val="FF914D"/>
                </a:solidFill>
                <a:latin typeface="Open Sans Bold"/>
              </a:rPr>
              <a:t>AWS</a:t>
            </a:r>
          </a:p>
        </p:txBody>
      </p:sp>
      <p:grpSp>
        <p:nvGrpSpPr>
          <p:cNvPr id="4" name="Group 4"/>
          <p:cNvGrpSpPr/>
          <p:nvPr/>
        </p:nvGrpSpPr>
        <p:grpSpPr>
          <a:xfrm rot="1640459">
            <a:off x="2089194" y="5899640"/>
            <a:ext cx="1025209" cy="312376"/>
            <a:chOff x="0" y="0"/>
            <a:chExt cx="1408819" cy="429260"/>
          </a:xfrm>
        </p:grpSpPr>
        <p:sp>
          <p:nvSpPr>
            <p:cNvPr id="5" name="Freeform 5"/>
            <p:cNvSpPr/>
            <p:nvPr/>
          </p:nvSpPr>
          <p:spPr>
            <a:xfrm>
              <a:off x="0" y="-5080"/>
              <a:ext cx="1408819" cy="434340"/>
            </a:xfrm>
            <a:custGeom>
              <a:avLst/>
              <a:gdLst/>
              <a:ahLst/>
              <a:cxnLst/>
              <a:rect l="l" t="t" r="r" b="b"/>
              <a:pathLst>
                <a:path w="1408819" h="434340">
                  <a:moveTo>
                    <a:pt x="1391039" y="187960"/>
                  </a:moveTo>
                  <a:lnTo>
                    <a:pt x="1129419" y="11430"/>
                  </a:lnTo>
                  <a:cubicBezTo>
                    <a:pt x="1111639" y="0"/>
                    <a:pt x="1088779" y="3810"/>
                    <a:pt x="1076079" y="21590"/>
                  </a:cubicBezTo>
                  <a:cubicBezTo>
                    <a:pt x="1064649" y="39370"/>
                    <a:pt x="1068459" y="62230"/>
                    <a:pt x="1086239" y="74930"/>
                  </a:cubicBezTo>
                  <a:lnTo>
                    <a:pt x="124498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244989" y="257810"/>
                  </a:lnTo>
                  <a:lnTo>
                    <a:pt x="1086239" y="364490"/>
                  </a:lnTo>
                  <a:cubicBezTo>
                    <a:pt x="1068459" y="375920"/>
                    <a:pt x="1064649" y="400050"/>
                    <a:pt x="1076079" y="417830"/>
                  </a:cubicBezTo>
                  <a:cubicBezTo>
                    <a:pt x="1083699" y="429260"/>
                    <a:pt x="1095129" y="434340"/>
                    <a:pt x="1107829" y="434340"/>
                  </a:cubicBezTo>
                  <a:cubicBezTo>
                    <a:pt x="1115449" y="434340"/>
                    <a:pt x="1123069" y="431800"/>
                    <a:pt x="1129419" y="427990"/>
                  </a:cubicBezTo>
                  <a:lnTo>
                    <a:pt x="1392309" y="251460"/>
                  </a:lnTo>
                  <a:cubicBezTo>
                    <a:pt x="1402469" y="243840"/>
                    <a:pt x="1408819" y="232410"/>
                    <a:pt x="1408819" y="219710"/>
                  </a:cubicBezTo>
                  <a:cubicBezTo>
                    <a:pt x="1408819" y="207010"/>
                    <a:pt x="1402469" y="195580"/>
                    <a:pt x="1391039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7" name="TextBox 7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73528" y="5105400"/>
            <a:ext cx="192406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ctr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914D"/>
                </a:solidFill>
                <a:cs typeface="Open Sans Extra Bold"/>
              </a:rPr>
              <a:t>เลือก EC2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41299" y="2833671"/>
            <a:ext cx="14205401" cy="642462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28874" y="1315545"/>
            <a:ext cx="12030251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914D"/>
                </a:solidFill>
                <a:cs typeface="Open Sans Bold"/>
              </a:rPr>
              <a:t>หรือว่าคลิกที่ ปุ่ม </a:t>
            </a:r>
            <a:r>
              <a:rPr lang="en-US" sz="4800">
                <a:solidFill>
                  <a:srgbClr val="000000"/>
                </a:solidFill>
                <a:latin typeface="Open Sans Bold"/>
              </a:rPr>
              <a:t>Services เเล้วเลือก</a:t>
            </a:r>
            <a:r>
              <a:rPr lang="en-US" sz="4800">
                <a:solidFill>
                  <a:srgbClr val="FF914D"/>
                </a:solidFill>
                <a:latin typeface="Open Sans Bold"/>
              </a:rPr>
              <a:t> EC2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865912" y="2602209"/>
            <a:ext cx="958225" cy="777823"/>
            <a:chOff x="0" y="0"/>
            <a:chExt cx="593322" cy="4816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3322" cy="481619"/>
            </a:xfrm>
            <a:custGeom>
              <a:avLst/>
              <a:gdLst/>
              <a:ahLst/>
              <a:cxnLst/>
              <a:rect l="l" t="t" r="r" b="b"/>
              <a:pathLst>
                <a:path w="593322" h="481619">
                  <a:moveTo>
                    <a:pt x="0" y="0"/>
                  </a:moveTo>
                  <a:lnTo>
                    <a:pt x="0" y="481619"/>
                  </a:lnTo>
                  <a:lnTo>
                    <a:pt x="593322" y="481619"/>
                  </a:lnTo>
                  <a:lnTo>
                    <a:pt x="593322" y="0"/>
                  </a:lnTo>
                  <a:lnTo>
                    <a:pt x="0" y="0"/>
                  </a:lnTo>
                  <a:close/>
                  <a:moveTo>
                    <a:pt x="532362" y="420659"/>
                  </a:moveTo>
                  <a:lnTo>
                    <a:pt x="59690" y="420659"/>
                  </a:lnTo>
                  <a:lnTo>
                    <a:pt x="59690" y="59690"/>
                  </a:lnTo>
                  <a:lnTo>
                    <a:pt x="532362" y="59690"/>
                  </a:lnTo>
                  <a:lnTo>
                    <a:pt x="532362" y="420659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306049" y="4489867"/>
            <a:ext cx="488795" cy="396771"/>
            <a:chOff x="0" y="0"/>
            <a:chExt cx="593322" cy="4816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93322" cy="481619"/>
            </a:xfrm>
            <a:custGeom>
              <a:avLst/>
              <a:gdLst/>
              <a:ahLst/>
              <a:cxnLst/>
              <a:rect l="l" t="t" r="r" b="b"/>
              <a:pathLst>
                <a:path w="593322" h="481619">
                  <a:moveTo>
                    <a:pt x="0" y="0"/>
                  </a:moveTo>
                  <a:lnTo>
                    <a:pt x="0" y="481619"/>
                  </a:lnTo>
                  <a:lnTo>
                    <a:pt x="593322" y="481619"/>
                  </a:lnTo>
                  <a:lnTo>
                    <a:pt x="593322" y="0"/>
                  </a:lnTo>
                  <a:lnTo>
                    <a:pt x="0" y="0"/>
                  </a:lnTo>
                  <a:close/>
                  <a:moveTo>
                    <a:pt x="532362" y="420659"/>
                  </a:moveTo>
                  <a:lnTo>
                    <a:pt x="59690" y="420659"/>
                  </a:lnTo>
                  <a:lnTo>
                    <a:pt x="59690" y="59690"/>
                  </a:lnTo>
                  <a:lnTo>
                    <a:pt x="532362" y="59690"/>
                  </a:lnTo>
                  <a:lnTo>
                    <a:pt x="532362" y="420659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382995" y="2198349"/>
            <a:ext cx="192406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914D"/>
                </a:solidFill>
                <a:latin typeface="Open Sans Extra Bold"/>
              </a:rPr>
              <a:t>1.1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88416" y="3920525"/>
            <a:ext cx="192406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914D"/>
                </a:solidFill>
                <a:latin typeface="Open Sans Extra Bold"/>
              </a:rPr>
              <a:t>1.2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8106" y="2128444"/>
            <a:ext cx="13451787" cy="603011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94348" y="3616427"/>
            <a:ext cx="1558476" cy="529443"/>
            <a:chOff x="0" y="0"/>
            <a:chExt cx="964990" cy="3278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64990" cy="327825"/>
            </a:xfrm>
            <a:custGeom>
              <a:avLst/>
              <a:gdLst/>
              <a:ahLst/>
              <a:cxnLst/>
              <a:rect l="l" t="t" r="r" b="b"/>
              <a:pathLst>
                <a:path w="964990" h="327825">
                  <a:moveTo>
                    <a:pt x="0" y="0"/>
                  </a:moveTo>
                  <a:lnTo>
                    <a:pt x="0" y="327825"/>
                  </a:lnTo>
                  <a:lnTo>
                    <a:pt x="964990" y="327825"/>
                  </a:lnTo>
                  <a:lnTo>
                    <a:pt x="964990" y="0"/>
                  </a:lnTo>
                  <a:lnTo>
                    <a:pt x="0" y="0"/>
                  </a:lnTo>
                  <a:close/>
                  <a:moveTo>
                    <a:pt x="904030" y="266865"/>
                  </a:moveTo>
                  <a:lnTo>
                    <a:pt x="59690" y="266865"/>
                  </a:lnTo>
                  <a:lnTo>
                    <a:pt x="59690" y="59690"/>
                  </a:lnTo>
                  <a:lnTo>
                    <a:pt x="904030" y="59690"/>
                  </a:lnTo>
                  <a:lnTo>
                    <a:pt x="904030" y="266865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8" name="Group 8"/>
          <p:cNvGrpSpPr/>
          <p:nvPr/>
        </p:nvGrpSpPr>
        <p:grpSpPr>
          <a:xfrm rot="5529346">
            <a:off x="3938743" y="2482132"/>
            <a:ext cx="1945841" cy="312376"/>
            <a:chOff x="0" y="0"/>
            <a:chExt cx="2673931" cy="429260"/>
          </a:xfrm>
        </p:grpSpPr>
        <p:sp>
          <p:nvSpPr>
            <p:cNvPr id="9" name="Freeform 9"/>
            <p:cNvSpPr/>
            <p:nvPr/>
          </p:nvSpPr>
          <p:spPr>
            <a:xfrm>
              <a:off x="0" y="-5080"/>
              <a:ext cx="2673931" cy="434340"/>
            </a:xfrm>
            <a:custGeom>
              <a:avLst/>
              <a:gdLst/>
              <a:ahLst/>
              <a:cxnLst/>
              <a:rect l="l" t="t" r="r" b="b"/>
              <a:pathLst>
                <a:path w="2673931" h="434340">
                  <a:moveTo>
                    <a:pt x="2656151" y="187960"/>
                  </a:moveTo>
                  <a:lnTo>
                    <a:pt x="2394531" y="11430"/>
                  </a:lnTo>
                  <a:cubicBezTo>
                    <a:pt x="2376751" y="0"/>
                    <a:pt x="2353891" y="3810"/>
                    <a:pt x="2341191" y="21590"/>
                  </a:cubicBezTo>
                  <a:cubicBezTo>
                    <a:pt x="2329761" y="39370"/>
                    <a:pt x="2333571" y="62230"/>
                    <a:pt x="2351351" y="74930"/>
                  </a:cubicBezTo>
                  <a:lnTo>
                    <a:pt x="251010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510101" y="257810"/>
                  </a:lnTo>
                  <a:lnTo>
                    <a:pt x="2351351" y="364490"/>
                  </a:lnTo>
                  <a:cubicBezTo>
                    <a:pt x="2333571" y="375920"/>
                    <a:pt x="2329761" y="400050"/>
                    <a:pt x="2341191" y="417830"/>
                  </a:cubicBezTo>
                  <a:cubicBezTo>
                    <a:pt x="2348811" y="429260"/>
                    <a:pt x="2360241" y="434340"/>
                    <a:pt x="2372941" y="434340"/>
                  </a:cubicBezTo>
                  <a:cubicBezTo>
                    <a:pt x="2380561" y="434340"/>
                    <a:pt x="2388181" y="431800"/>
                    <a:pt x="2394531" y="427990"/>
                  </a:cubicBezTo>
                  <a:lnTo>
                    <a:pt x="2657421" y="251460"/>
                  </a:lnTo>
                  <a:cubicBezTo>
                    <a:pt x="2667581" y="243840"/>
                    <a:pt x="2673931" y="232410"/>
                    <a:pt x="2673931" y="219710"/>
                  </a:cubicBezTo>
                  <a:cubicBezTo>
                    <a:pt x="2673931" y="207010"/>
                    <a:pt x="2667581" y="195580"/>
                    <a:pt x="2656151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953589" y="990600"/>
            <a:ext cx="430150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914D"/>
                </a:solidFill>
                <a:latin typeface="Open Sans Extra Bold"/>
              </a:rPr>
              <a:t>2. เลือก running instances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22496" y="2595198"/>
            <a:ext cx="14843008" cy="666310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266948" y="2930627"/>
            <a:ext cx="2298556" cy="780862"/>
            <a:chOff x="0" y="0"/>
            <a:chExt cx="964990" cy="32782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64990" cy="327825"/>
            </a:xfrm>
            <a:custGeom>
              <a:avLst/>
              <a:gdLst/>
              <a:ahLst/>
              <a:cxnLst/>
              <a:rect l="l" t="t" r="r" b="b"/>
              <a:pathLst>
                <a:path w="964990" h="327825">
                  <a:moveTo>
                    <a:pt x="0" y="0"/>
                  </a:moveTo>
                  <a:lnTo>
                    <a:pt x="0" y="327825"/>
                  </a:lnTo>
                  <a:lnTo>
                    <a:pt x="964990" y="327825"/>
                  </a:lnTo>
                  <a:lnTo>
                    <a:pt x="964990" y="0"/>
                  </a:lnTo>
                  <a:lnTo>
                    <a:pt x="0" y="0"/>
                  </a:lnTo>
                  <a:close/>
                  <a:moveTo>
                    <a:pt x="904030" y="266865"/>
                  </a:moveTo>
                  <a:lnTo>
                    <a:pt x="59690" y="266865"/>
                  </a:lnTo>
                  <a:lnTo>
                    <a:pt x="59690" y="59690"/>
                  </a:lnTo>
                  <a:lnTo>
                    <a:pt x="904030" y="59690"/>
                  </a:lnTo>
                  <a:lnTo>
                    <a:pt x="904030" y="266865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8" name="Group 8"/>
          <p:cNvGrpSpPr/>
          <p:nvPr/>
        </p:nvGrpSpPr>
        <p:grpSpPr>
          <a:xfrm rot="4309416">
            <a:off x="14121551" y="2126848"/>
            <a:ext cx="1376335" cy="220950"/>
            <a:chOff x="0" y="0"/>
            <a:chExt cx="2673931" cy="429260"/>
          </a:xfrm>
        </p:grpSpPr>
        <p:sp>
          <p:nvSpPr>
            <p:cNvPr id="9" name="Freeform 9"/>
            <p:cNvSpPr/>
            <p:nvPr/>
          </p:nvSpPr>
          <p:spPr>
            <a:xfrm>
              <a:off x="0" y="-5080"/>
              <a:ext cx="2673931" cy="434340"/>
            </a:xfrm>
            <a:custGeom>
              <a:avLst/>
              <a:gdLst/>
              <a:ahLst/>
              <a:cxnLst/>
              <a:rect l="l" t="t" r="r" b="b"/>
              <a:pathLst>
                <a:path w="2673931" h="434340">
                  <a:moveTo>
                    <a:pt x="2656151" y="187960"/>
                  </a:moveTo>
                  <a:lnTo>
                    <a:pt x="2394531" y="11430"/>
                  </a:lnTo>
                  <a:cubicBezTo>
                    <a:pt x="2376751" y="0"/>
                    <a:pt x="2353891" y="3810"/>
                    <a:pt x="2341191" y="21590"/>
                  </a:cubicBezTo>
                  <a:cubicBezTo>
                    <a:pt x="2329761" y="39370"/>
                    <a:pt x="2333571" y="62230"/>
                    <a:pt x="2351351" y="74930"/>
                  </a:cubicBezTo>
                  <a:lnTo>
                    <a:pt x="251010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510101" y="257810"/>
                  </a:lnTo>
                  <a:lnTo>
                    <a:pt x="2351351" y="364490"/>
                  </a:lnTo>
                  <a:cubicBezTo>
                    <a:pt x="2333571" y="375920"/>
                    <a:pt x="2329761" y="400050"/>
                    <a:pt x="2341191" y="417830"/>
                  </a:cubicBezTo>
                  <a:cubicBezTo>
                    <a:pt x="2348811" y="429260"/>
                    <a:pt x="2360241" y="434340"/>
                    <a:pt x="2372941" y="434340"/>
                  </a:cubicBezTo>
                  <a:cubicBezTo>
                    <a:pt x="2380561" y="434340"/>
                    <a:pt x="2388181" y="431800"/>
                    <a:pt x="2394531" y="427990"/>
                  </a:cubicBezTo>
                  <a:lnTo>
                    <a:pt x="2657421" y="251460"/>
                  </a:lnTo>
                  <a:cubicBezTo>
                    <a:pt x="2667581" y="243840"/>
                    <a:pt x="2673931" y="232410"/>
                    <a:pt x="2673931" y="219710"/>
                  </a:cubicBezTo>
                  <a:cubicBezTo>
                    <a:pt x="2673931" y="207010"/>
                    <a:pt x="2667581" y="195580"/>
                    <a:pt x="2656151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1744977" y="990600"/>
            <a:ext cx="549022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914D"/>
                </a:solidFill>
                <a:latin typeface="Open Sans Extra Bold"/>
              </a:rPr>
              <a:t>3. คลอกที่่ปุ่ม Launch Instances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065525"/>
            <a:ext cx="16230600" cy="73446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075044" y="6496787"/>
            <a:ext cx="2184256" cy="1306642"/>
            <a:chOff x="0" y="0"/>
            <a:chExt cx="917005" cy="5485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7004" cy="548560"/>
            </a:xfrm>
            <a:custGeom>
              <a:avLst/>
              <a:gdLst/>
              <a:ahLst/>
              <a:cxnLst/>
              <a:rect l="l" t="t" r="r" b="b"/>
              <a:pathLst>
                <a:path w="917004" h="548560">
                  <a:moveTo>
                    <a:pt x="0" y="0"/>
                  </a:moveTo>
                  <a:lnTo>
                    <a:pt x="0" y="548560"/>
                  </a:lnTo>
                  <a:lnTo>
                    <a:pt x="917004" y="548560"/>
                  </a:lnTo>
                  <a:lnTo>
                    <a:pt x="917004" y="0"/>
                  </a:lnTo>
                  <a:lnTo>
                    <a:pt x="0" y="0"/>
                  </a:lnTo>
                  <a:close/>
                  <a:moveTo>
                    <a:pt x="856044" y="487600"/>
                  </a:moveTo>
                  <a:lnTo>
                    <a:pt x="59690" y="487600"/>
                  </a:lnTo>
                  <a:lnTo>
                    <a:pt x="59690" y="59690"/>
                  </a:lnTo>
                  <a:lnTo>
                    <a:pt x="856045" y="59690"/>
                  </a:lnTo>
                  <a:lnTo>
                    <a:pt x="856045" y="48760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144000" y="1150620"/>
            <a:ext cx="729616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914D"/>
                </a:solidFill>
                <a:latin typeface="Open Sans Extra Bold"/>
              </a:rPr>
              <a:t>4. เลือก Select Ununtu Server 18.04 LTS (x64)</a:t>
            </a:r>
          </a:p>
        </p:txBody>
      </p:sp>
      <p:grpSp>
        <p:nvGrpSpPr>
          <p:cNvPr id="9" name="Group 9"/>
          <p:cNvGrpSpPr/>
          <p:nvPr/>
        </p:nvGrpSpPr>
        <p:grpSpPr>
          <a:xfrm rot="4309416">
            <a:off x="12261408" y="3773453"/>
            <a:ext cx="5036282" cy="504360"/>
            <a:chOff x="0" y="0"/>
            <a:chExt cx="4286369" cy="429260"/>
          </a:xfrm>
        </p:grpSpPr>
        <p:sp>
          <p:nvSpPr>
            <p:cNvPr id="10" name="Freeform 10"/>
            <p:cNvSpPr/>
            <p:nvPr/>
          </p:nvSpPr>
          <p:spPr>
            <a:xfrm>
              <a:off x="0" y="-5080"/>
              <a:ext cx="4286369" cy="434340"/>
            </a:xfrm>
            <a:custGeom>
              <a:avLst/>
              <a:gdLst/>
              <a:ahLst/>
              <a:cxnLst/>
              <a:rect l="l" t="t" r="r" b="b"/>
              <a:pathLst>
                <a:path w="4286369" h="434340">
                  <a:moveTo>
                    <a:pt x="4268589" y="187960"/>
                  </a:moveTo>
                  <a:lnTo>
                    <a:pt x="4006969" y="11430"/>
                  </a:lnTo>
                  <a:cubicBezTo>
                    <a:pt x="3989189" y="0"/>
                    <a:pt x="3966329" y="3810"/>
                    <a:pt x="3953629" y="21590"/>
                  </a:cubicBezTo>
                  <a:cubicBezTo>
                    <a:pt x="3942199" y="39370"/>
                    <a:pt x="3946009" y="62230"/>
                    <a:pt x="3963789" y="74930"/>
                  </a:cubicBezTo>
                  <a:lnTo>
                    <a:pt x="412253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122539" y="257810"/>
                  </a:lnTo>
                  <a:lnTo>
                    <a:pt x="3963789" y="364490"/>
                  </a:lnTo>
                  <a:cubicBezTo>
                    <a:pt x="3946009" y="375920"/>
                    <a:pt x="3942199" y="400050"/>
                    <a:pt x="3953629" y="417830"/>
                  </a:cubicBezTo>
                  <a:cubicBezTo>
                    <a:pt x="3961249" y="429260"/>
                    <a:pt x="3972679" y="434340"/>
                    <a:pt x="3985379" y="434340"/>
                  </a:cubicBezTo>
                  <a:cubicBezTo>
                    <a:pt x="3992999" y="434340"/>
                    <a:pt x="4000619" y="431800"/>
                    <a:pt x="4006969" y="427990"/>
                  </a:cubicBezTo>
                  <a:lnTo>
                    <a:pt x="4269859" y="251460"/>
                  </a:lnTo>
                  <a:cubicBezTo>
                    <a:pt x="4280019" y="243840"/>
                    <a:pt x="4286369" y="232410"/>
                    <a:pt x="4286369" y="219710"/>
                  </a:cubicBezTo>
                  <a:cubicBezTo>
                    <a:pt x="4286369" y="207010"/>
                    <a:pt x="4280019" y="195580"/>
                    <a:pt x="4268589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4580" y="1689195"/>
            <a:ext cx="16878840" cy="75691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4580" y="4335294"/>
            <a:ext cx="16878840" cy="826582"/>
            <a:chOff x="0" y="0"/>
            <a:chExt cx="7086152" cy="3470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86152" cy="347019"/>
            </a:xfrm>
            <a:custGeom>
              <a:avLst/>
              <a:gdLst/>
              <a:ahLst/>
              <a:cxnLst/>
              <a:rect l="l" t="t" r="r" b="b"/>
              <a:pathLst>
                <a:path w="7086152" h="347019">
                  <a:moveTo>
                    <a:pt x="0" y="0"/>
                  </a:moveTo>
                  <a:lnTo>
                    <a:pt x="0" y="347019"/>
                  </a:lnTo>
                  <a:lnTo>
                    <a:pt x="7086152" y="347019"/>
                  </a:lnTo>
                  <a:lnTo>
                    <a:pt x="7086152" y="0"/>
                  </a:lnTo>
                  <a:lnTo>
                    <a:pt x="0" y="0"/>
                  </a:lnTo>
                  <a:close/>
                  <a:moveTo>
                    <a:pt x="7025192" y="286059"/>
                  </a:moveTo>
                  <a:lnTo>
                    <a:pt x="59690" y="286059"/>
                  </a:lnTo>
                  <a:lnTo>
                    <a:pt x="59690" y="59690"/>
                  </a:lnTo>
                  <a:lnTo>
                    <a:pt x="7025192" y="59690"/>
                  </a:lnTo>
                  <a:lnTo>
                    <a:pt x="7025192" y="286059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144000" y="807720"/>
            <a:ext cx="729616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914D"/>
                </a:solidFill>
                <a:latin typeface="Open Sans Extra Bold"/>
              </a:rPr>
              <a:t>5. เลือกบริการเเบบ Free 12 micro</a:t>
            </a:r>
          </a:p>
        </p:txBody>
      </p:sp>
      <p:grpSp>
        <p:nvGrpSpPr>
          <p:cNvPr id="9" name="Group 9"/>
          <p:cNvGrpSpPr/>
          <p:nvPr/>
        </p:nvGrpSpPr>
        <p:grpSpPr>
          <a:xfrm rot="9682633">
            <a:off x="994334" y="2821331"/>
            <a:ext cx="10164555" cy="504360"/>
            <a:chOff x="0" y="0"/>
            <a:chExt cx="8651031" cy="429260"/>
          </a:xfrm>
        </p:grpSpPr>
        <p:sp>
          <p:nvSpPr>
            <p:cNvPr id="10" name="Freeform 10"/>
            <p:cNvSpPr/>
            <p:nvPr/>
          </p:nvSpPr>
          <p:spPr>
            <a:xfrm>
              <a:off x="0" y="-5080"/>
              <a:ext cx="8651032" cy="434340"/>
            </a:xfrm>
            <a:custGeom>
              <a:avLst/>
              <a:gdLst/>
              <a:ahLst/>
              <a:cxnLst/>
              <a:rect l="l" t="t" r="r" b="b"/>
              <a:pathLst>
                <a:path w="8651032" h="434340">
                  <a:moveTo>
                    <a:pt x="8633251" y="187960"/>
                  </a:moveTo>
                  <a:lnTo>
                    <a:pt x="8371632" y="11430"/>
                  </a:lnTo>
                  <a:cubicBezTo>
                    <a:pt x="8353851" y="0"/>
                    <a:pt x="8330991" y="3810"/>
                    <a:pt x="8318291" y="21590"/>
                  </a:cubicBezTo>
                  <a:cubicBezTo>
                    <a:pt x="8306861" y="39370"/>
                    <a:pt x="8310671" y="62230"/>
                    <a:pt x="8328451" y="74930"/>
                  </a:cubicBezTo>
                  <a:lnTo>
                    <a:pt x="848720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8487201" y="257810"/>
                  </a:lnTo>
                  <a:lnTo>
                    <a:pt x="8328451" y="364490"/>
                  </a:lnTo>
                  <a:cubicBezTo>
                    <a:pt x="8310671" y="375920"/>
                    <a:pt x="8306861" y="400050"/>
                    <a:pt x="8318291" y="417830"/>
                  </a:cubicBezTo>
                  <a:cubicBezTo>
                    <a:pt x="8325911" y="429260"/>
                    <a:pt x="8337341" y="434340"/>
                    <a:pt x="8350041" y="434340"/>
                  </a:cubicBezTo>
                  <a:cubicBezTo>
                    <a:pt x="8357661" y="434340"/>
                    <a:pt x="8365282" y="431800"/>
                    <a:pt x="8371632" y="427990"/>
                  </a:cubicBezTo>
                  <a:lnTo>
                    <a:pt x="8634521" y="251460"/>
                  </a:lnTo>
                  <a:cubicBezTo>
                    <a:pt x="8644682" y="243840"/>
                    <a:pt x="8651032" y="232410"/>
                    <a:pt x="8651032" y="219710"/>
                  </a:cubicBezTo>
                  <a:cubicBezTo>
                    <a:pt x="8651032" y="207010"/>
                    <a:pt x="8644682" y="195580"/>
                    <a:pt x="8633251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11" name="Group 11"/>
          <p:cNvGrpSpPr/>
          <p:nvPr/>
        </p:nvGrpSpPr>
        <p:grpSpPr>
          <a:xfrm rot="9406150">
            <a:off x="4854472" y="2843108"/>
            <a:ext cx="9303673" cy="504360"/>
            <a:chOff x="0" y="0"/>
            <a:chExt cx="7918337" cy="429260"/>
          </a:xfrm>
        </p:grpSpPr>
        <p:sp>
          <p:nvSpPr>
            <p:cNvPr id="12" name="Freeform 12"/>
            <p:cNvSpPr/>
            <p:nvPr/>
          </p:nvSpPr>
          <p:spPr>
            <a:xfrm>
              <a:off x="0" y="-5080"/>
              <a:ext cx="7918337" cy="434340"/>
            </a:xfrm>
            <a:custGeom>
              <a:avLst/>
              <a:gdLst/>
              <a:ahLst/>
              <a:cxnLst/>
              <a:rect l="l" t="t" r="r" b="b"/>
              <a:pathLst>
                <a:path w="7918337" h="434340">
                  <a:moveTo>
                    <a:pt x="7900557" y="187960"/>
                  </a:moveTo>
                  <a:lnTo>
                    <a:pt x="7638937" y="11430"/>
                  </a:lnTo>
                  <a:cubicBezTo>
                    <a:pt x="7621157" y="0"/>
                    <a:pt x="7598297" y="3810"/>
                    <a:pt x="7585597" y="21590"/>
                  </a:cubicBezTo>
                  <a:cubicBezTo>
                    <a:pt x="7574166" y="39370"/>
                    <a:pt x="7577977" y="62230"/>
                    <a:pt x="7595757" y="74930"/>
                  </a:cubicBezTo>
                  <a:lnTo>
                    <a:pt x="775450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7754507" y="257810"/>
                  </a:lnTo>
                  <a:lnTo>
                    <a:pt x="7595757" y="364490"/>
                  </a:lnTo>
                  <a:cubicBezTo>
                    <a:pt x="7577977" y="375920"/>
                    <a:pt x="7574166" y="400050"/>
                    <a:pt x="7585597" y="417830"/>
                  </a:cubicBezTo>
                  <a:cubicBezTo>
                    <a:pt x="7593216" y="429260"/>
                    <a:pt x="7604647" y="434340"/>
                    <a:pt x="7617347" y="434340"/>
                  </a:cubicBezTo>
                  <a:cubicBezTo>
                    <a:pt x="7624966" y="434340"/>
                    <a:pt x="7632587" y="431800"/>
                    <a:pt x="7638937" y="427990"/>
                  </a:cubicBezTo>
                  <a:lnTo>
                    <a:pt x="7901827" y="251460"/>
                  </a:lnTo>
                  <a:cubicBezTo>
                    <a:pt x="7911987" y="243840"/>
                    <a:pt x="7918337" y="232410"/>
                    <a:pt x="7918337" y="219710"/>
                  </a:cubicBezTo>
                  <a:cubicBezTo>
                    <a:pt x="7918337" y="207010"/>
                    <a:pt x="7911987" y="195580"/>
                    <a:pt x="790055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4742241" y="8591738"/>
            <a:ext cx="2841178" cy="666562"/>
            <a:chOff x="0" y="0"/>
            <a:chExt cx="1192797" cy="27983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92796" cy="279839"/>
            </a:xfrm>
            <a:custGeom>
              <a:avLst/>
              <a:gdLst/>
              <a:ahLst/>
              <a:cxnLst/>
              <a:rect l="l" t="t" r="r" b="b"/>
              <a:pathLst>
                <a:path w="1192796" h="279839">
                  <a:moveTo>
                    <a:pt x="0" y="0"/>
                  </a:moveTo>
                  <a:lnTo>
                    <a:pt x="0" y="279839"/>
                  </a:lnTo>
                  <a:lnTo>
                    <a:pt x="1192796" y="279839"/>
                  </a:lnTo>
                  <a:lnTo>
                    <a:pt x="1192796" y="0"/>
                  </a:lnTo>
                  <a:lnTo>
                    <a:pt x="0" y="0"/>
                  </a:lnTo>
                  <a:close/>
                  <a:moveTo>
                    <a:pt x="1131836" y="218879"/>
                  </a:moveTo>
                  <a:lnTo>
                    <a:pt x="59690" y="218879"/>
                  </a:lnTo>
                  <a:lnTo>
                    <a:pt x="59690" y="59690"/>
                  </a:lnTo>
                  <a:lnTo>
                    <a:pt x="1131837" y="59690"/>
                  </a:lnTo>
                  <a:lnTo>
                    <a:pt x="1131837" y="218879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358328">
            <a:off x="11362341" y="9109925"/>
            <a:ext cx="3580653" cy="504360"/>
            <a:chOff x="0" y="0"/>
            <a:chExt cx="3047486" cy="429260"/>
          </a:xfrm>
        </p:grpSpPr>
        <p:sp>
          <p:nvSpPr>
            <p:cNvPr id="16" name="Freeform 16"/>
            <p:cNvSpPr/>
            <p:nvPr/>
          </p:nvSpPr>
          <p:spPr>
            <a:xfrm>
              <a:off x="0" y="-5080"/>
              <a:ext cx="3047486" cy="434340"/>
            </a:xfrm>
            <a:custGeom>
              <a:avLst/>
              <a:gdLst/>
              <a:ahLst/>
              <a:cxnLst/>
              <a:rect l="l" t="t" r="r" b="b"/>
              <a:pathLst>
                <a:path w="3047486" h="434340">
                  <a:moveTo>
                    <a:pt x="3029707" y="187960"/>
                  </a:moveTo>
                  <a:lnTo>
                    <a:pt x="2768086" y="11430"/>
                  </a:lnTo>
                  <a:cubicBezTo>
                    <a:pt x="2750306" y="0"/>
                    <a:pt x="2727447" y="3810"/>
                    <a:pt x="2714747" y="21590"/>
                  </a:cubicBezTo>
                  <a:cubicBezTo>
                    <a:pt x="2703316" y="39370"/>
                    <a:pt x="2707126" y="62230"/>
                    <a:pt x="2724906" y="74930"/>
                  </a:cubicBezTo>
                  <a:lnTo>
                    <a:pt x="2883656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883657" y="257810"/>
                  </a:lnTo>
                  <a:lnTo>
                    <a:pt x="2724907" y="364490"/>
                  </a:lnTo>
                  <a:cubicBezTo>
                    <a:pt x="2707126" y="375920"/>
                    <a:pt x="2703317" y="400050"/>
                    <a:pt x="2714747" y="417830"/>
                  </a:cubicBezTo>
                  <a:cubicBezTo>
                    <a:pt x="2722367" y="429260"/>
                    <a:pt x="2733797" y="434340"/>
                    <a:pt x="2746497" y="434340"/>
                  </a:cubicBezTo>
                  <a:cubicBezTo>
                    <a:pt x="2754117" y="434340"/>
                    <a:pt x="2761736" y="431800"/>
                    <a:pt x="2768086" y="427990"/>
                  </a:cubicBezTo>
                  <a:lnTo>
                    <a:pt x="3030977" y="251460"/>
                  </a:lnTo>
                  <a:cubicBezTo>
                    <a:pt x="3041136" y="243840"/>
                    <a:pt x="3047486" y="232410"/>
                    <a:pt x="3047486" y="219710"/>
                  </a:cubicBezTo>
                  <a:cubicBezTo>
                    <a:pt x="3047486" y="207010"/>
                    <a:pt x="3041136" y="195580"/>
                    <a:pt x="302970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5495920" y="9324005"/>
            <a:ext cx="7296160" cy="40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914D"/>
                </a:solidFill>
                <a:latin typeface="Open Sans Extra Bold"/>
              </a:rPr>
              <a:t>6.  คลิกที่ Next เพื่อทำรายการต่อ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84453" y="1439609"/>
            <a:ext cx="16519094" cy="740778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128874" y="378285"/>
            <a:ext cx="12030251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914D"/>
                </a:solidFill>
                <a:latin typeface="Open Sans Bold"/>
              </a:rPr>
              <a:t>7.  คลิกที่ Next เพื่อทำรายการต่อ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446822" y="8043098"/>
            <a:ext cx="1956725" cy="666562"/>
            <a:chOff x="0" y="0"/>
            <a:chExt cx="821481" cy="27983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1481" cy="279839"/>
            </a:xfrm>
            <a:custGeom>
              <a:avLst/>
              <a:gdLst/>
              <a:ahLst/>
              <a:cxnLst/>
              <a:rect l="l" t="t" r="r" b="b"/>
              <a:pathLst>
                <a:path w="821481" h="279839">
                  <a:moveTo>
                    <a:pt x="0" y="0"/>
                  </a:moveTo>
                  <a:lnTo>
                    <a:pt x="0" y="279839"/>
                  </a:lnTo>
                  <a:lnTo>
                    <a:pt x="821481" y="279839"/>
                  </a:lnTo>
                  <a:lnTo>
                    <a:pt x="821481" y="0"/>
                  </a:lnTo>
                  <a:lnTo>
                    <a:pt x="0" y="0"/>
                  </a:lnTo>
                  <a:close/>
                  <a:moveTo>
                    <a:pt x="760521" y="218879"/>
                  </a:moveTo>
                  <a:lnTo>
                    <a:pt x="59690" y="218879"/>
                  </a:lnTo>
                  <a:lnTo>
                    <a:pt x="59690" y="59690"/>
                  </a:lnTo>
                  <a:lnTo>
                    <a:pt x="760521" y="59690"/>
                  </a:lnTo>
                  <a:lnTo>
                    <a:pt x="760521" y="218879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66108" y="1731712"/>
            <a:ext cx="14955783" cy="682357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580299" y="545497"/>
            <a:ext cx="13127402" cy="918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3"/>
              </a:lnSpc>
            </a:pPr>
            <a:r>
              <a:rPr lang="en-US" sz="2638">
                <a:solidFill>
                  <a:srgbClr val="000000"/>
                </a:solidFill>
                <a:cs typeface="Open Sans"/>
              </a:rPr>
              <a:t>เราสามารถใช้ หน่วยความจำของเครื่อง Server</a:t>
            </a:r>
            <a:r>
              <a:rPr lang="en-US" sz="2638">
                <a:solidFill>
                  <a:srgbClr val="FF914D"/>
                </a:solidFill>
                <a:latin typeface="Open Sans Bold"/>
              </a:rPr>
              <a:t> ได้สูงสุด 30 Gib </a:t>
            </a:r>
            <a:r>
              <a:rPr lang="en-US" sz="2638">
                <a:solidFill>
                  <a:srgbClr val="000000"/>
                </a:solidFill>
                <a:cs typeface="Open Sans"/>
              </a:rPr>
              <a:t>ในโหมดการใช้งาน</a:t>
            </a:r>
            <a:r>
              <a:rPr lang="en-US" sz="2638">
                <a:solidFill>
                  <a:srgbClr val="FF914D"/>
                </a:solidFill>
                <a:cs typeface="Open Sans Bold"/>
              </a:rPr>
              <a:t>ฟรี 1 ปี </a:t>
            </a:r>
          </a:p>
          <a:p>
            <a:pPr algn="ctr">
              <a:lnSpc>
                <a:spcPts val="3693"/>
              </a:lnSpc>
            </a:pPr>
            <a:r>
              <a:rPr lang="en-US" sz="2638">
                <a:solidFill>
                  <a:srgbClr val="FF914D"/>
                </a:solidFill>
                <a:cs typeface="Open Sans Bold"/>
              </a:rPr>
              <a:t>ถ้าใส่จำนวนเกิน 30 Gib </a:t>
            </a:r>
            <a:r>
              <a:rPr lang="en-US" sz="2638">
                <a:solidFill>
                  <a:srgbClr val="000000"/>
                </a:solidFill>
                <a:latin typeface="Open Sans"/>
              </a:rPr>
              <a:t>AWS จะ</a:t>
            </a:r>
            <a:r>
              <a:rPr lang="en-US" sz="2638">
                <a:solidFill>
                  <a:srgbClr val="FF914D"/>
                </a:solidFill>
                <a:cs typeface="Open Sans Bold"/>
              </a:rPr>
              <a:t>คิดราคาตามจำนวนที่ระบุเกินมา 30 GiB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80299" y="8730615"/>
            <a:ext cx="10749962" cy="1387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3"/>
              </a:lnSpc>
            </a:pPr>
            <a:r>
              <a:rPr lang="en-US" sz="2638">
                <a:solidFill>
                  <a:srgbClr val="000000"/>
                </a:solidFill>
                <a:cs typeface="Open Sans"/>
              </a:rPr>
              <a:t>ถ้าเราต้องการสร้าง </a:t>
            </a:r>
            <a:r>
              <a:rPr lang="en-US" sz="2638">
                <a:solidFill>
                  <a:srgbClr val="FF914D"/>
                </a:solidFill>
                <a:latin typeface="Open Sans Bold"/>
              </a:rPr>
              <a:t>Server Instances</a:t>
            </a:r>
            <a:r>
              <a:rPr lang="en-US" sz="2638">
                <a:solidFill>
                  <a:srgbClr val="000000"/>
                </a:solidFill>
                <a:latin typeface="Open Sans"/>
              </a:rPr>
              <a:t> หลายเครื่อง เราสามารถสร้างได้ เเต่ทุกเครื่องรวมกันหน่วยความจำต้องไม่เกิน 30 GIB เช่น ถ้าต้องการสร้าง  Server Instances 3 เครื่อง เราสามารถสร้างได้ 3 เครื่อง </a:t>
            </a:r>
            <a:r>
              <a:rPr lang="en-US" sz="2638">
                <a:solidFill>
                  <a:srgbClr val="FF914D"/>
                </a:solidFill>
                <a:cs typeface="Open Sans Bold"/>
              </a:rPr>
              <a:t>เครื่อง ละ 10 GIB</a:t>
            </a:r>
            <a:r>
              <a:rPr lang="en-US" sz="2638">
                <a:solidFill>
                  <a:srgbClr val="000000"/>
                </a:solidFill>
                <a:latin typeface="Open Sans"/>
              </a:rPr>
              <a:t> ได้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504680" y="4998234"/>
            <a:ext cx="10500900" cy="1649542"/>
            <a:chOff x="0" y="0"/>
            <a:chExt cx="4408536" cy="6925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08536" cy="692518"/>
            </a:xfrm>
            <a:custGeom>
              <a:avLst/>
              <a:gdLst/>
              <a:ahLst/>
              <a:cxnLst/>
              <a:rect l="l" t="t" r="r" b="b"/>
              <a:pathLst>
                <a:path w="4408536" h="692518">
                  <a:moveTo>
                    <a:pt x="0" y="0"/>
                  </a:moveTo>
                  <a:lnTo>
                    <a:pt x="0" y="692518"/>
                  </a:lnTo>
                  <a:lnTo>
                    <a:pt x="4408536" y="692518"/>
                  </a:lnTo>
                  <a:lnTo>
                    <a:pt x="4408536" y="0"/>
                  </a:lnTo>
                  <a:lnTo>
                    <a:pt x="0" y="0"/>
                  </a:lnTo>
                  <a:close/>
                  <a:moveTo>
                    <a:pt x="4347576" y="631558"/>
                  </a:moveTo>
                  <a:lnTo>
                    <a:pt x="59690" y="631558"/>
                  </a:lnTo>
                  <a:lnTo>
                    <a:pt x="59690" y="59690"/>
                  </a:lnTo>
                  <a:lnTo>
                    <a:pt x="4347576" y="59690"/>
                  </a:lnTo>
                  <a:lnTo>
                    <a:pt x="4347576" y="63155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983261"/>
            <a:ext cx="16271328" cy="727503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316980" y="4610876"/>
            <a:ext cx="1465485" cy="655667"/>
            <a:chOff x="0" y="0"/>
            <a:chExt cx="627477" cy="2807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7477" cy="280737"/>
            </a:xfrm>
            <a:custGeom>
              <a:avLst/>
              <a:gdLst/>
              <a:ahLst/>
              <a:cxnLst/>
              <a:rect l="l" t="t" r="r" b="b"/>
              <a:pathLst>
                <a:path w="627477" h="280737">
                  <a:moveTo>
                    <a:pt x="0" y="0"/>
                  </a:moveTo>
                  <a:lnTo>
                    <a:pt x="0" y="280737"/>
                  </a:lnTo>
                  <a:lnTo>
                    <a:pt x="627477" y="280737"/>
                  </a:lnTo>
                  <a:lnTo>
                    <a:pt x="627477" y="0"/>
                  </a:lnTo>
                  <a:lnTo>
                    <a:pt x="0" y="0"/>
                  </a:lnTo>
                  <a:close/>
                  <a:moveTo>
                    <a:pt x="566517" y="219777"/>
                  </a:moveTo>
                  <a:lnTo>
                    <a:pt x="59690" y="219777"/>
                  </a:lnTo>
                  <a:lnTo>
                    <a:pt x="59690" y="59690"/>
                  </a:lnTo>
                  <a:lnTo>
                    <a:pt x="566517" y="59690"/>
                  </a:lnTo>
                  <a:lnTo>
                    <a:pt x="566517" y="219777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4749918" y="957204"/>
            <a:ext cx="7296160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914D"/>
                </a:solidFill>
                <a:latin typeface="Open Sans Extra Bold"/>
              </a:rPr>
              <a:t>8. ใส่หหน่วยความจำไปที่ 10 GIB</a:t>
            </a:r>
          </a:p>
        </p:txBody>
      </p:sp>
      <p:grpSp>
        <p:nvGrpSpPr>
          <p:cNvPr id="9" name="Group 9"/>
          <p:cNvGrpSpPr/>
          <p:nvPr/>
        </p:nvGrpSpPr>
        <p:grpSpPr>
          <a:xfrm rot="7304187">
            <a:off x="6721889" y="3025824"/>
            <a:ext cx="3734912" cy="250465"/>
            <a:chOff x="0" y="0"/>
            <a:chExt cx="6401097" cy="429260"/>
          </a:xfrm>
        </p:grpSpPr>
        <p:sp>
          <p:nvSpPr>
            <p:cNvPr id="10" name="Freeform 10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5793815" y="8602633"/>
            <a:ext cx="1465485" cy="655667"/>
            <a:chOff x="0" y="0"/>
            <a:chExt cx="627477" cy="28073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7477" cy="280737"/>
            </a:xfrm>
            <a:custGeom>
              <a:avLst/>
              <a:gdLst/>
              <a:ahLst/>
              <a:cxnLst/>
              <a:rect l="l" t="t" r="r" b="b"/>
              <a:pathLst>
                <a:path w="627477" h="280737">
                  <a:moveTo>
                    <a:pt x="0" y="0"/>
                  </a:moveTo>
                  <a:lnTo>
                    <a:pt x="0" y="280737"/>
                  </a:lnTo>
                  <a:lnTo>
                    <a:pt x="627477" y="280737"/>
                  </a:lnTo>
                  <a:lnTo>
                    <a:pt x="627477" y="0"/>
                  </a:lnTo>
                  <a:lnTo>
                    <a:pt x="0" y="0"/>
                  </a:lnTo>
                  <a:close/>
                  <a:moveTo>
                    <a:pt x="566517" y="219777"/>
                  </a:moveTo>
                  <a:lnTo>
                    <a:pt x="59690" y="219777"/>
                  </a:lnTo>
                  <a:lnTo>
                    <a:pt x="59690" y="59690"/>
                  </a:lnTo>
                  <a:lnTo>
                    <a:pt x="566517" y="59690"/>
                  </a:lnTo>
                  <a:lnTo>
                    <a:pt x="566517" y="219777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1729838" y="957204"/>
            <a:ext cx="7296160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914D"/>
                </a:solidFill>
                <a:latin typeface="Open Sans Extra Bold"/>
              </a:rPr>
              <a:t>9. คลิกที่ </a:t>
            </a:r>
            <a:r>
              <a:rPr lang="en-US" sz="3200">
                <a:solidFill>
                  <a:srgbClr val="2779D0"/>
                </a:solidFill>
                <a:latin typeface="Open Sans Extra Bold"/>
              </a:rPr>
              <a:t>Next</a:t>
            </a:r>
            <a:r>
              <a:rPr lang="en-US" sz="3200">
                <a:solidFill>
                  <a:srgbClr val="FF914D"/>
                </a:solidFill>
                <a:latin typeface="Open Sans Extra Bold"/>
              </a:rPr>
              <a:t> เพื่อทำรายการต่อไป</a:t>
            </a:r>
          </a:p>
        </p:txBody>
      </p:sp>
      <p:grpSp>
        <p:nvGrpSpPr>
          <p:cNvPr id="14" name="Group 14"/>
          <p:cNvGrpSpPr/>
          <p:nvPr/>
        </p:nvGrpSpPr>
        <p:grpSpPr>
          <a:xfrm rot="5400000">
            <a:off x="12508415" y="4782355"/>
            <a:ext cx="7043115" cy="472314"/>
            <a:chOff x="0" y="0"/>
            <a:chExt cx="6401097" cy="429260"/>
          </a:xfrm>
        </p:grpSpPr>
        <p:sp>
          <p:nvSpPr>
            <p:cNvPr id="15" name="Freeform 15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87475" y="4886395"/>
            <a:ext cx="5113049" cy="386887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47445" y="1512681"/>
            <a:ext cx="12193109" cy="123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u="sng" dirty="0" err="1">
                <a:solidFill>
                  <a:srgbClr val="FF914D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การเตรียมบัตรเครดิด</a:t>
            </a:r>
            <a:endParaRPr lang="en-US" sz="8000" u="sng" dirty="0">
              <a:solidFill>
                <a:srgbClr val="FF914D"/>
              </a:solidFill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808285" y="2944159"/>
            <a:ext cx="6671429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ในสไลด์นี้จะใช้</a:t>
            </a:r>
            <a:r>
              <a:rPr lang="en-US" sz="34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 </a:t>
            </a:r>
            <a:r>
              <a:rPr lang="en-US" sz="3400" dirty="0">
                <a:solidFill>
                  <a:srgbClr val="FF914D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True Money Wallet </a:t>
            </a:r>
          </a:p>
          <a:p>
            <a:pPr algn="ctr">
              <a:lnSpc>
                <a:spcPts val="4759"/>
              </a:lnSpc>
            </a:pPr>
            <a:r>
              <a:rPr lang="en-US" sz="34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ในการสมัครบัตรเครดิต</a:t>
            </a:r>
            <a:endParaRPr lang="en-US" sz="3400" dirty="0">
              <a:solidFill>
                <a:srgbClr val="000000"/>
              </a:solidFill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3510374" y="9615499"/>
            <a:ext cx="4993776" cy="697197"/>
            <a:chOff x="0" y="38100"/>
            <a:chExt cx="6658368" cy="929597"/>
          </a:xfrm>
        </p:grpSpPr>
        <p:sp>
          <p:nvSpPr>
            <p:cNvPr id="6" name="TextBox 6"/>
            <p:cNvSpPr txBox="1"/>
            <p:nvPr/>
          </p:nvSpPr>
          <p:spPr>
            <a:xfrm>
              <a:off x="0" y="38100"/>
              <a:ext cx="6658368" cy="32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220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พี่เจมส์ ตาโต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38034"/>
              <a:ext cx="6658368" cy="329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2200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22496" y="2587459"/>
            <a:ext cx="14843008" cy="667084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93520" y="5922879"/>
            <a:ext cx="1465485" cy="655667"/>
            <a:chOff x="0" y="0"/>
            <a:chExt cx="627477" cy="2807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27477" cy="280737"/>
            </a:xfrm>
            <a:custGeom>
              <a:avLst/>
              <a:gdLst/>
              <a:ahLst/>
              <a:cxnLst/>
              <a:rect l="l" t="t" r="r" b="b"/>
              <a:pathLst>
                <a:path w="627477" h="280737">
                  <a:moveTo>
                    <a:pt x="0" y="0"/>
                  </a:moveTo>
                  <a:lnTo>
                    <a:pt x="0" y="280737"/>
                  </a:lnTo>
                  <a:lnTo>
                    <a:pt x="627477" y="280737"/>
                  </a:lnTo>
                  <a:lnTo>
                    <a:pt x="627477" y="0"/>
                  </a:lnTo>
                  <a:lnTo>
                    <a:pt x="0" y="0"/>
                  </a:lnTo>
                  <a:close/>
                  <a:moveTo>
                    <a:pt x="566517" y="219777"/>
                  </a:moveTo>
                  <a:lnTo>
                    <a:pt x="59690" y="219777"/>
                  </a:lnTo>
                  <a:lnTo>
                    <a:pt x="59690" y="59690"/>
                  </a:lnTo>
                  <a:lnTo>
                    <a:pt x="566517" y="59690"/>
                  </a:lnTo>
                  <a:lnTo>
                    <a:pt x="566517" y="219777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8" name="Group 8"/>
          <p:cNvGrpSpPr/>
          <p:nvPr/>
        </p:nvGrpSpPr>
        <p:grpSpPr>
          <a:xfrm rot="7304187">
            <a:off x="1796551" y="3686119"/>
            <a:ext cx="4771852" cy="320002"/>
            <a:chOff x="0" y="0"/>
            <a:chExt cx="6401097" cy="429260"/>
          </a:xfrm>
        </p:grpSpPr>
        <p:sp>
          <p:nvSpPr>
            <p:cNvPr id="9" name="Freeform 9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2226262" y="971550"/>
            <a:ext cx="7296160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914D"/>
                </a:solidFill>
                <a:latin typeface="Open Sans Extra Bold"/>
              </a:rPr>
              <a:t>10. คลิกที่ ADD Tag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0948" y="1560776"/>
            <a:ext cx="17066103" cy="769752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 rot="7304187">
            <a:off x="594078" y="2809547"/>
            <a:ext cx="3960602" cy="265599"/>
            <a:chOff x="0" y="0"/>
            <a:chExt cx="6401097" cy="429260"/>
          </a:xfrm>
        </p:grpSpPr>
        <p:sp>
          <p:nvSpPr>
            <p:cNvPr id="7" name="Freeform 7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10948" y="488950"/>
            <a:ext cx="7296160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914D"/>
                </a:solidFill>
                <a:latin typeface="Open Sans Extra Bold"/>
              </a:rPr>
              <a:t>11.กรอกชื่อ key ว่า name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71128" y="207010"/>
            <a:ext cx="7296160" cy="110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914D"/>
                </a:solidFill>
                <a:latin typeface="Open Sans Extra Bold"/>
              </a:rPr>
              <a:t>12. ใส Value เป็นชื่อตัวเอง (ภาษาอังกฤษ )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914D"/>
                </a:solidFill>
                <a:cs typeface="Open Sans Extra Bold"/>
              </a:rPr>
              <a:t>หรืออะไรก็ได้ เเต่ต้องเป็นภาษาอังกฤษ</a:t>
            </a:r>
          </a:p>
        </p:txBody>
      </p:sp>
      <p:grpSp>
        <p:nvGrpSpPr>
          <p:cNvPr id="10" name="Group 10"/>
          <p:cNvGrpSpPr/>
          <p:nvPr/>
        </p:nvGrpSpPr>
        <p:grpSpPr>
          <a:xfrm rot="8791851">
            <a:off x="6633167" y="2816625"/>
            <a:ext cx="5573926" cy="373790"/>
            <a:chOff x="0" y="0"/>
            <a:chExt cx="6401097" cy="429260"/>
          </a:xfrm>
        </p:grpSpPr>
        <p:sp>
          <p:nvSpPr>
            <p:cNvPr id="11" name="Freeform 11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752320" y="8460339"/>
            <a:ext cx="2924732" cy="655667"/>
            <a:chOff x="0" y="0"/>
            <a:chExt cx="1252283" cy="2807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2283" cy="280737"/>
            </a:xfrm>
            <a:custGeom>
              <a:avLst/>
              <a:gdLst/>
              <a:ahLst/>
              <a:cxnLst/>
              <a:rect l="l" t="t" r="r" b="b"/>
              <a:pathLst>
                <a:path w="1252283" h="280737">
                  <a:moveTo>
                    <a:pt x="0" y="0"/>
                  </a:moveTo>
                  <a:lnTo>
                    <a:pt x="0" y="280737"/>
                  </a:lnTo>
                  <a:lnTo>
                    <a:pt x="1252283" y="280737"/>
                  </a:lnTo>
                  <a:lnTo>
                    <a:pt x="1252283" y="0"/>
                  </a:lnTo>
                  <a:lnTo>
                    <a:pt x="0" y="0"/>
                  </a:lnTo>
                  <a:close/>
                  <a:moveTo>
                    <a:pt x="1191323" y="219777"/>
                  </a:moveTo>
                  <a:lnTo>
                    <a:pt x="59690" y="219777"/>
                  </a:lnTo>
                  <a:lnTo>
                    <a:pt x="59690" y="59690"/>
                  </a:lnTo>
                  <a:lnTo>
                    <a:pt x="1191323" y="59690"/>
                  </a:lnTo>
                  <a:lnTo>
                    <a:pt x="1191323" y="219777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2745858" y="9397212"/>
            <a:ext cx="7296160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914D"/>
                </a:solidFill>
                <a:latin typeface="Open Sans Extra Bold"/>
              </a:rPr>
              <a:t>13. คลิกที่ </a:t>
            </a:r>
            <a:r>
              <a:rPr lang="en-US" sz="3200">
                <a:solidFill>
                  <a:srgbClr val="2779D0"/>
                </a:solidFill>
                <a:latin typeface="Open Sans Extra Bold"/>
              </a:rPr>
              <a:t>Next</a:t>
            </a:r>
            <a:r>
              <a:rPr lang="en-US" sz="3200">
                <a:solidFill>
                  <a:srgbClr val="FF914D"/>
                </a:solidFill>
                <a:latin typeface="Open Sans Extra Bold"/>
              </a:rPr>
              <a:t> เพื่อทำรายการต่อไป</a:t>
            </a:r>
          </a:p>
        </p:txBody>
      </p:sp>
      <p:grpSp>
        <p:nvGrpSpPr>
          <p:cNvPr id="15" name="Group 15"/>
          <p:cNvGrpSpPr/>
          <p:nvPr/>
        </p:nvGrpSpPr>
        <p:grpSpPr>
          <a:xfrm rot="-482405">
            <a:off x="9723159" y="9249121"/>
            <a:ext cx="5033094" cy="337521"/>
            <a:chOff x="0" y="0"/>
            <a:chExt cx="6401097" cy="429260"/>
          </a:xfrm>
        </p:grpSpPr>
        <p:sp>
          <p:nvSpPr>
            <p:cNvPr id="16" name="Freeform 16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8576" y="1730462"/>
            <a:ext cx="16790847" cy="752783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43860" y="448310"/>
            <a:ext cx="17095564" cy="110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cs typeface="Open Sans Extra Bold"/>
              </a:rPr>
              <a:t>สร้างกฎของ</a:t>
            </a:r>
            <a:r>
              <a:rPr lang="en-US" sz="3200">
                <a:solidFill>
                  <a:srgbClr val="FF914D"/>
                </a:solidFill>
                <a:latin typeface="Open Sans Extra Bold"/>
              </a:rPr>
              <a:t> FireWall</a:t>
            </a:r>
            <a:r>
              <a:rPr lang="en-US" sz="3200">
                <a:solidFill>
                  <a:srgbClr val="000000"/>
                </a:solidFill>
                <a:latin typeface="Open Sans Extra Bold"/>
              </a:rPr>
              <a:t> ความปลอดภัยของการเข้าถึง</a:t>
            </a:r>
            <a:r>
              <a:rPr lang="en-US" sz="3200">
                <a:solidFill>
                  <a:srgbClr val="FF914D"/>
                </a:solidFill>
                <a:latin typeface="Open Sans Extra Bold"/>
              </a:rPr>
              <a:t> Server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 Extra Bold"/>
              </a:rPr>
              <a:t> ใน</a:t>
            </a:r>
            <a:r>
              <a:rPr lang="en-US" sz="3200">
                <a:solidFill>
                  <a:srgbClr val="FF914D"/>
                </a:solidFill>
                <a:latin typeface="Open Sans Extra Bold"/>
              </a:rPr>
              <a:t> Lap</a:t>
            </a:r>
            <a:r>
              <a:rPr lang="en-US" sz="3200">
                <a:solidFill>
                  <a:srgbClr val="000000"/>
                </a:solidFill>
                <a:latin typeface="Open Sans Extra Bold"/>
              </a:rPr>
              <a:t> นี้จะไม่ลงรายละเอียดเยอะ จะทำการเปิดให้สามารถเข้าถึงทุก หมายเลข</a:t>
            </a:r>
            <a:r>
              <a:rPr lang="en-US" sz="3200">
                <a:solidFill>
                  <a:srgbClr val="FF914D"/>
                </a:solidFill>
                <a:latin typeface="Open Sans Extra Bold"/>
              </a:rPr>
              <a:t> Port </a:t>
            </a:r>
            <a:r>
              <a:rPr lang="en-US" sz="3200">
                <a:solidFill>
                  <a:srgbClr val="000000"/>
                </a:solidFill>
                <a:cs typeface="Open Sans Extra Bold"/>
              </a:rPr>
              <a:t>ทุก หมายเลข</a:t>
            </a:r>
            <a:r>
              <a:rPr lang="en-US" sz="3200">
                <a:solidFill>
                  <a:srgbClr val="FF914D"/>
                </a:solidFill>
                <a:latin typeface="Open Sans Extra Bold"/>
              </a:rPr>
              <a:t> IP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-169148" y="7624961"/>
            <a:ext cx="3061381" cy="205297"/>
            <a:chOff x="0" y="0"/>
            <a:chExt cx="6401097" cy="429260"/>
          </a:xfrm>
        </p:grpSpPr>
        <p:sp>
          <p:nvSpPr>
            <p:cNvPr id="8" name="Freeform 8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-1074420" y="9201150"/>
            <a:ext cx="7296160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914D"/>
                </a:solidFill>
                <a:latin typeface="Open Sans Extra Bold"/>
              </a:rPr>
              <a:t>14. คลิกที่</a:t>
            </a:r>
            <a:r>
              <a:rPr lang="en-US" sz="2800">
                <a:solidFill>
                  <a:srgbClr val="000000"/>
                </a:solidFill>
                <a:latin typeface="Open Sans Extra Bold"/>
              </a:rPr>
              <a:t> Add Role</a:t>
            </a:r>
            <a:r>
              <a:rPr lang="en-US" sz="2800">
                <a:solidFill>
                  <a:srgbClr val="FF914D"/>
                </a:solidFill>
                <a:latin typeface="Open Sans Extra Bold"/>
              </a:rPr>
              <a:t> เพื่อสร้าง </a:t>
            </a:r>
          </a:p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914D"/>
                </a:solidFill>
                <a:cs typeface="Open Sans Extra Bold"/>
              </a:rPr>
              <a:t>กฏ </a:t>
            </a:r>
            <a:r>
              <a:rPr lang="en-US" sz="2800">
                <a:solidFill>
                  <a:srgbClr val="000000"/>
                </a:solidFill>
                <a:latin typeface="Open Sans Extra Bold"/>
              </a:rPr>
              <a:t>FrieWall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42377" y="1749349"/>
            <a:ext cx="16803246" cy="750895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42377" y="730250"/>
            <a:ext cx="9833620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914D"/>
                </a:solidFill>
                <a:latin typeface="Open Sans Extra Bold"/>
              </a:rPr>
              <a:t>15. จากนั้นคลิ๊กที่ dropdown เพื่อเลือกเป็น All Traffic  </a:t>
            </a:r>
          </a:p>
        </p:txBody>
      </p:sp>
      <p:grpSp>
        <p:nvGrpSpPr>
          <p:cNvPr id="7" name="Group 7"/>
          <p:cNvGrpSpPr/>
          <p:nvPr/>
        </p:nvGrpSpPr>
        <p:grpSpPr>
          <a:xfrm rot="7304187">
            <a:off x="1018927" y="3468963"/>
            <a:ext cx="5212303" cy="349539"/>
            <a:chOff x="0" y="0"/>
            <a:chExt cx="6401097" cy="429260"/>
          </a:xfrm>
        </p:grpSpPr>
        <p:sp>
          <p:nvSpPr>
            <p:cNvPr id="8" name="Freeform 8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77147" y="1297340"/>
            <a:ext cx="17133705" cy="769232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 rot="7304187">
            <a:off x="1626735" y="1609990"/>
            <a:ext cx="2845099" cy="190793"/>
            <a:chOff x="0" y="0"/>
            <a:chExt cx="6401097" cy="429260"/>
          </a:xfrm>
        </p:grpSpPr>
        <p:sp>
          <p:nvSpPr>
            <p:cNvPr id="7" name="Freeform 7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219872" y="5971"/>
            <a:ext cx="4621540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914D"/>
                </a:solidFill>
                <a:latin typeface="Open Sans Extra Bold"/>
              </a:rPr>
              <a:t>16. เลือกเป็น All Traffic 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7658" y="1600200"/>
            <a:ext cx="17432685" cy="779931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 rot="6275444">
            <a:off x="10037345" y="3434957"/>
            <a:ext cx="4768260" cy="319761"/>
            <a:chOff x="0" y="0"/>
            <a:chExt cx="6401097" cy="429260"/>
          </a:xfrm>
        </p:grpSpPr>
        <p:sp>
          <p:nvSpPr>
            <p:cNvPr id="7" name="Freeform 7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727925" y="488950"/>
            <a:ext cx="4621540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914D"/>
                </a:solidFill>
                <a:latin typeface="Open Sans Extra Bold"/>
              </a:rPr>
              <a:t>17. กรอก 0.0.0.0/0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5887734" y="8602633"/>
            <a:ext cx="1972609" cy="655667"/>
            <a:chOff x="0" y="0"/>
            <a:chExt cx="844612" cy="2807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4612" cy="280737"/>
            </a:xfrm>
            <a:custGeom>
              <a:avLst/>
              <a:gdLst/>
              <a:ahLst/>
              <a:cxnLst/>
              <a:rect l="l" t="t" r="r" b="b"/>
              <a:pathLst>
                <a:path w="844612" h="280737">
                  <a:moveTo>
                    <a:pt x="0" y="0"/>
                  </a:moveTo>
                  <a:lnTo>
                    <a:pt x="0" y="280737"/>
                  </a:lnTo>
                  <a:lnTo>
                    <a:pt x="844612" y="280737"/>
                  </a:lnTo>
                  <a:lnTo>
                    <a:pt x="844612" y="0"/>
                  </a:lnTo>
                  <a:lnTo>
                    <a:pt x="0" y="0"/>
                  </a:lnTo>
                  <a:close/>
                  <a:moveTo>
                    <a:pt x="783652" y="219777"/>
                  </a:moveTo>
                  <a:lnTo>
                    <a:pt x="59690" y="219777"/>
                  </a:lnTo>
                  <a:lnTo>
                    <a:pt x="59690" y="59690"/>
                  </a:lnTo>
                  <a:lnTo>
                    <a:pt x="783652" y="59690"/>
                  </a:lnTo>
                  <a:lnTo>
                    <a:pt x="783652" y="219777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1" name="Group 11"/>
          <p:cNvGrpSpPr/>
          <p:nvPr/>
        </p:nvGrpSpPr>
        <p:grpSpPr>
          <a:xfrm rot="-788780">
            <a:off x="12843122" y="9484275"/>
            <a:ext cx="3061381" cy="205297"/>
            <a:chOff x="0" y="0"/>
            <a:chExt cx="6401097" cy="429260"/>
          </a:xfrm>
        </p:grpSpPr>
        <p:sp>
          <p:nvSpPr>
            <p:cNvPr id="12" name="Freeform 12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848631" y="9676881"/>
            <a:ext cx="12859891" cy="358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914D"/>
                </a:solidFill>
                <a:latin typeface="Open Sans Extra Bold"/>
              </a:rPr>
              <a:t>18. คลิก Review and Launch เพื่อตรวจสอบความถูกต้องของข้อมูล Server Instances ที่เราสร้าง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0503" y="1321355"/>
            <a:ext cx="17006994" cy="764429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40503" y="547370"/>
            <a:ext cx="1721070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914D"/>
                </a:solidFill>
                <a:cs typeface="Open Sans Extra Bold"/>
              </a:rPr>
              <a:t>รายละเอียดที่เราตั้งค่าไว้ทั้งหมด เราสามารถกลับมาตั้งค่า ปรับเเต่งเครื่อง Server Instances ในภายหลังได้ทุกเมื่อ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531541" y="8149958"/>
            <a:ext cx="1115956" cy="655667"/>
            <a:chOff x="0" y="0"/>
            <a:chExt cx="477819" cy="28073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77819" cy="280737"/>
            </a:xfrm>
            <a:custGeom>
              <a:avLst/>
              <a:gdLst/>
              <a:ahLst/>
              <a:cxnLst/>
              <a:rect l="l" t="t" r="r" b="b"/>
              <a:pathLst>
                <a:path w="477819" h="280737">
                  <a:moveTo>
                    <a:pt x="0" y="0"/>
                  </a:moveTo>
                  <a:lnTo>
                    <a:pt x="0" y="280737"/>
                  </a:lnTo>
                  <a:lnTo>
                    <a:pt x="477819" y="280737"/>
                  </a:lnTo>
                  <a:lnTo>
                    <a:pt x="477819" y="0"/>
                  </a:lnTo>
                  <a:lnTo>
                    <a:pt x="0" y="0"/>
                  </a:lnTo>
                  <a:close/>
                  <a:moveTo>
                    <a:pt x="416859" y="219777"/>
                  </a:moveTo>
                  <a:lnTo>
                    <a:pt x="59690" y="219777"/>
                  </a:lnTo>
                  <a:lnTo>
                    <a:pt x="59690" y="59690"/>
                  </a:lnTo>
                  <a:lnTo>
                    <a:pt x="416859" y="59690"/>
                  </a:lnTo>
                  <a:lnTo>
                    <a:pt x="416859" y="219777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880388" y="9126094"/>
            <a:ext cx="16378912" cy="46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sz="2664">
                <a:solidFill>
                  <a:srgbClr val="FF914D"/>
                </a:solidFill>
                <a:latin typeface="Open Sans Extra Bold"/>
              </a:rPr>
              <a:t>19. คลิกที่ Launch เพื่อสร้าง Server Instances ของเรา</a:t>
            </a:r>
          </a:p>
        </p:txBody>
      </p:sp>
      <p:grpSp>
        <p:nvGrpSpPr>
          <p:cNvPr id="10" name="Group 10"/>
          <p:cNvGrpSpPr/>
          <p:nvPr/>
        </p:nvGrpSpPr>
        <p:grpSpPr>
          <a:xfrm rot="-788780">
            <a:off x="13138382" y="8996015"/>
            <a:ext cx="3411848" cy="228800"/>
            <a:chOff x="0" y="0"/>
            <a:chExt cx="6401097" cy="429260"/>
          </a:xfrm>
        </p:grpSpPr>
        <p:sp>
          <p:nvSpPr>
            <p:cNvPr id="11" name="Freeform 11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89487" y="2246511"/>
            <a:ext cx="15709027" cy="701178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 rot="6275444">
            <a:off x="10370926" y="3794105"/>
            <a:ext cx="4768260" cy="319761"/>
            <a:chOff x="0" y="0"/>
            <a:chExt cx="6401097" cy="429260"/>
          </a:xfrm>
        </p:grpSpPr>
        <p:sp>
          <p:nvSpPr>
            <p:cNvPr id="7" name="Freeform 7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0103705" y="511810"/>
            <a:ext cx="6813338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914D"/>
                </a:solidFill>
                <a:latin typeface="Open Sans Extra Bold"/>
              </a:rPr>
              <a:t>20. เลือกที่ Dropdown เพื่อสร้าง Key pair เพื่อใช้ในการเข้าไปตั้งค่าเครื่อง Server ของเรา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53990" y="1285234"/>
            <a:ext cx="11980019" cy="813948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80388" y="352626"/>
            <a:ext cx="16378912" cy="46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sz="2664">
                <a:solidFill>
                  <a:srgbClr val="FF914D"/>
                </a:solidFill>
                <a:latin typeface="Open Sans Extra Bold"/>
              </a:rPr>
              <a:t>21. เลือก Create a new key pair</a:t>
            </a:r>
          </a:p>
        </p:txBody>
      </p:sp>
      <p:grpSp>
        <p:nvGrpSpPr>
          <p:cNvPr id="7" name="Group 7"/>
          <p:cNvGrpSpPr/>
          <p:nvPr/>
        </p:nvGrpSpPr>
        <p:grpSpPr>
          <a:xfrm rot="6275444">
            <a:off x="5482416" y="3339178"/>
            <a:ext cx="5561291" cy="372942"/>
            <a:chOff x="0" y="0"/>
            <a:chExt cx="6401097" cy="429260"/>
          </a:xfrm>
        </p:grpSpPr>
        <p:sp>
          <p:nvSpPr>
            <p:cNvPr id="8" name="Freeform 8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342314" y="1028700"/>
            <a:ext cx="11603373" cy="836247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80388" y="403933"/>
            <a:ext cx="16378912" cy="460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0"/>
              </a:lnSpc>
            </a:pPr>
            <a:r>
              <a:rPr lang="en-US" sz="2664">
                <a:solidFill>
                  <a:srgbClr val="FF914D"/>
                </a:solidFill>
                <a:latin typeface="Open Sans Extra Bold"/>
              </a:rPr>
              <a:t>22. ตั้งชื่อ Key pair ไฟล์ เพื่อจะเก็บไว้สำหรับการ Login เข้าใช้งานเครื่อง Server instances ของเรา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93541" y="927459"/>
            <a:ext cx="3994144" cy="84320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10324" y="927459"/>
            <a:ext cx="3994144" cy="843208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131602" y="8399328"/>
            <a:ext cx="1060667" cy="960213"/>
            <a:chOff x="0" y="0"/>
            <a:chExt cx="2114115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14115" cy="1913890"/>
            </a:xfrm>
            <a:custGeom>
              <a:avLst/>
              <a:gdLst/>
              <a:ahLst/>
              <a:cxnLst/>
              <a:rect l="l" t="t" r="r" b="b"/>
              <a:pathLst>
                <a:path w="2114115" h="1913890">
                  <a:moveTo>
                    <a:pt x="0" y="0"/>
                  </a:moveTo>
                  <a:lnTo>
                    <a:pt x="0" y="1913890"/>
                  </a:lnTo>
                  <a:lnTo>
                    <a:pt x="2114115" y="1913890"/>
                  </a:lnTo>
                  <a:lnTo>
                    <a:pt x="2114115" y="0"/>
                  </a:lnTo>
                  <a:lnTo>
                    <a:pt x="0" y="0"/>
                  </a:lnTo>
                  <a:close/>
                  <a:moveTo>
                    <a:pt x="2053155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2053155" y="59690"/>
                  </a:lnTo>
                  <a:lnTo>
                    <a:pt x="2053155" y="18529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6" name="Group 6"/>
          <p:cNvGrpSpPr/>
          <p:nvPr/>
        </p:nvGrpSpPr>
        <p:grpSpPr>
          <a:xfrm rot="6670894">
            <a:off x="6711322" y="7374751"/>
            <a:ext cx="1885505" cy="213788"/>
            <a:chOff x="0" y="0"/>
            <a:chExt cx="3785870" cy="429260"/>
          </a:xfrm>
        </p:grpSpPr>
        <p:sp>
          <p:nvSpPr>
            <p:cNvPr id="7" name="Freeform 7"/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l="l" t="t" r="r" b="b"/>
              <a:pathLst>
                <a:path w="3785870" h="43434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solidFill>
              <a:srgbClr val="F8A673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7654075" y="5030436"/>
            <a:ext cx="73375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914D"/>
                </a:solidFill>
                <a:latin typeface="Open Sans Extra Bold"/>
              </a:rPr>
              <a:t>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110324" y="6369303"/>
            <a:ext cx="2717582" cy="777823"/>
            <a:chOff x="0" y="0"/>
            <a:chExt cx="1682695" cy="4816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2695" cy="481619"/>
            </a:xfrm>
            <a:custGeom>
              <a:avLst/>
              <a:gdLst/>
              <a:ahLst/>
              <a:cxnLst/>
              <a:rect l="l" t="t" r="r" b="b"/>
              <a:pathLst>
                <a:path w="1682695" h="481619">
                  <a:moveTo>
                    <a:pt x="0" y="0"/>
                  </a:moveTo>
                  <a:lnTo>
                    <a:pt x="0" y="481619"/>
                  </a:lnTo>
                  <a:lnTo>
                    <a:pt x="1682695" y="481619"/>
                  </a:lnTo>
                  <a:lnTo>
                    <a:pt x="1682695" y="0"/>
                  </a:lnTo>
                  <a:lnTo>
                    <a:pt x="0" y="0"/>
                  </a:lnTo>
                  <a:close/>
                  <a:moveTo>
                    <a:pt x="1621735" y="420659"/>
                  </a:moveTo>
                  <a:lnTo>
                    <a:pt x="59690" y="420659"/>
                  </a:lnTo>
                  <a:lnTo>
                    <a:pt x="59690" y="59690"/>
                  </a:lnTo>
                  <a:lnTo>
                    <a:pt x="1621735" y="59690"/>
                  </a:lnTo>
                  <a:lnTo>
                    <a:pt x="1621735" y="420659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1" name="Group 11"/>
          <p:cNvGrpSpPr/>
          <p:nvPr/>
        </p:nvGrpSpPr>
        <p:grpSpPr>
          <a:xfrm rot="8552409">
            <a:off x="12617943" y="5234513"/>
            <a:ext cx="3059371" cy="346886"/>
            <a:chOff x="0" y="0"/>
            <a:chExt cx="3785870" cy="429260"/>
          </a:xfrm>
        </p:grpSpPr>
        <p:sp>
          <p:nvSpPr>
            <p:cNvPr id="12" name="Freeform 12"/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l="l" t="t" r="r" b="b"/>
              <a:pathLst>
                <a:path w="3785870" h="43434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solidFill>
              <a:srgbClr val="F8A673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5655878" y="2979988"/>
            <a:ext cx="73375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914D"/>
                </a:solidFill>
                <a:latin typeface="Open Sans Extra Bold"/>
              </a:rPr>
              <a:t>2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9280" y="2036437"/>
            <a:ext cx="16409439" cy="722186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4726821">
            <a:off x="7977082" y="3815367"/>
            <a:ext cx="5513651" cy="369748"/>
            <a:chOff x="0" y="0"/>
            <a:chExt cx="6401097" cy="429260"/>
          </a:xfrm>
        </p:grpSpPr>
        <p:sp>
          <p:nvSpPr>
            <p:cNvPr id="4" name="Freeform 4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80388" y="483505"/>
            <a:ext cx="16378912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914D"/>
                </a:solidFill>
                <a:latin typeface="Open Sans Extra Bold"/>
              </a:rPr>
              <a:t>22. คลิก Download Key pair ไฟล์ 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7" name="TextBox 7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90667" y="3363588"/>
            <a:ext cx="15706666" cy="436841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90667" y="1535295"/>
            <a:ext cx="16378912" cy="110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cs typeface="Open Sans Extra Bold"/>
              </a:rPr>
              <a:t>ในด้านล่างซ้างจะมี </a:t>
            </a:r>
            <a:r>
              <a:rPr lang="en-US" sz="3200">
                <a:solidFill>
                  <a:srgbClr val="FF914D"/>
                </a:solidFill>
                <a:latin typeface="Open Sans Extra Bold"/>
              </a:rPr>
              <a:t>key pair file</a:t>
            </a:r>
            <a:r>
              <a:rPr lang="en-US" sz="3200">
                <a:solidFill>
                  <a:srgbClr val="000000"/>
                </a:solidFill>
                <a:latin typeface="Open Sans Extra Bold"/>
              </a:rPr>
              <a:t> ที่เรา</a:t>
            </a:r>
            <a:r>
              <a:rPr lang="en-US" sz="3200">
                <a:solidFill>
                  <a:srgbClr val="FF914D"/>
                </a:solidFill>
                <a:latin typeface="Open Sans Extra Bold"/>
              </a:rPr>
              <a:t> Download </a:t>
            </a:r>
            <a:r>
              <a:rPr lang="en-US" sz="3200">
                <a:solidFill>
                  <a:srgbClr val="000000"/>
                </a:solidFill>
                <a:cs typeface="Open Sans Extra Bold"/>
              </a:rPr>
              <a:t>ไว้ เเละทำการสร้างโฟลเดอร์ เก็บไฟล์นี้ไว้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1616"/>
                </a:solidFill>
                <a:cs typeface="Open Sans Extra Bold"/>
              </a:rPr>
              <a:t>ห้ามหายเด็ดขาด</a:t>
            </a:r>
          </a:p>
        </p:txBody>
      </p:sp>
      <p:grpSp>
        <p:nvGrpSpPr>
          <p:cNvPr id="4" name="Group 4"/>
          <p:cNvGrpSpPr/>
          <p:nvPr/>
        </p:nvGrpSpPr>
        <p:grpSpPr>
          <a:xfrm rot="8018318">
            <a:off x="2354010" y="4848818"/>
            <a:ext cx="6729554" cy="451286"/>
            <a:chOff x="0" y="0"/>
            <a:chExt cx="6401097" cy="429260"/>
          </a:xfrm>
        </p:grpSpPr>
        <p:sp>
          <p:nvSpPr>
            <p:cNvPr id="5" name="Freeform 5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7" name="TextBox 7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39280" y="2036437"/>
            <a:ext cx="16409439" cy="722186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526790">
            <a:off x="8271788" y="4808940"/>
            <a:ext cx="7031595" cy="471541"/>
            <a:chOff x="0" y="0"/>
            <a:chExt cx="6401097" cy="429260"/>
          </a:xfrm>
        </p:grpSpPr>
        <p:sp>
          <p:nvSpPr>
            <p:cNvPr id="4" name="Freeform 4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598130" y="730250"/>
            <a:ext cx="16378912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914D"/>
                </a:solidFill>
                <a:latin typeface="Open Sans Extra Bold"/>
              </a:rPr>
              <a:t>23. คลิกที่ launch  Instances สร้าง Server Instances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7" name="TextBox 7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36657" y="1652330"/>
            <a:ext cx="15722643" cy="698233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37588" y="1942879"/>
            <a:ext cx="16690747" cy="699371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80388" y="730250"/>
            <a:ext cx="16378912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914D"/>
                </a:solidFill>
                <a:latin typeface="Open Sans Extra Bold"/>
              </a:rPr>
              <a:t>23. เลื่อนสกอร์บาร์ลงมาเเละคลิกที่ launch  Instances สร้าง Server Instances</a:t>
            </a:r>
          </a:p>
        </p:txBody>
      </p:sp>
      <p:grpSp>
        <p:nvGrpSpPr>
          <p:cNvPr id="4" name="Group 4"/>
          <p:cNvGrpSpPr/>
          <p:nvPr/>
        </p:nvGrpSpPr>
        <p:grpSpPr>
          <a:xfrm rot="3893018">
            <a:off x="10574829" y="4729001"/>
            <a:ext cx="7980607" cy="535183"/>
            <a:chOff x="0" y="0"/>
            <a:chExt cx="6401097" cy="429260"/>
          </a:xfrm>
        </p:grpSpPr>
        <p:sp>
          <p:nvSpPr>
            <p:cNvPr id="5" name="Freeform 5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7" name="TextBox 7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410049"/>
            <a:ext cx="16440965" cy="68482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54544" y="971550"/>
            <a:ext cx="16378912" cy="110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914D"/>
                </a:solidFill>
                <a:cs typeface="Open Sans Extra Bold"/>
              </a:rPr>
              <a:t>ในตอนนี้เราได้สร้างเครื่อง Server Instances สำเร็จเเล้ว เเต่ต้องรอให้เครื่องพร้อมใช้งาน เปลี่ยนเป็นสถานะพร้อมใช้งาน โดยจะขึ้นสีเขียวเเละเครื่องหมายถูกบริเวณนี้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1193158" y="4815666"/>
            <a:ext cx="1433887" cy="621646"/>
            <a:chOff x="0" y="0"/>
            <a:chExt cx="613948" cy="2661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3948" cy="266170"/>
            </a:xfrm>
            <a:custGeom>
              <a:avLst/>
              <a:gdLst/>
              <a:ahLst/>
              <a:cxnLst/>
              <a:rect l="l" t="t" r="r" b="b"/>
              <a:pathLst>
                <a:path w="613948" h="266170">
                  <a:moveTo>
                    <a:pt x="0" y="0"/>
                  </a:moveTo>
                  <a:lnTo>
                    <a:pt x="0" y="266170"/>
                  </a:lnTo>
                  <a:lnTo>
                    <a:pt x="613948" y="266170"/>
                  </a:lnTo>
                  <a:lnTo>
                    <a:pt x="613948" y="0"/>
                  </a:lnTo>
                  <a:lnTo>
                    <a:pt x="0" y="0"/>
                  </a:lnTo>
                  <a:close/>
                  <a:moveTo>
                    <a:pt x="552988" y="205210"/>
                  </a:moveTo>
                  <a:lnTo>
                    <a:pt x="59690" y="205210"/>
                  </a:lnTo>
                  <a:lnTo>
                    <a:pt x="59690" y="59690"/>
                  </a:lnTo>
                  <a:lnTo>
                    <a:pt x="552988" y="59690"/>
                  </a:lnTo>
                  <a:lnTo>
                    <a:pt x="552988" y="20521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7" name="TextBox 7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2726" y="2337422"/>
            <a:ext cx="16382548" cy="692087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54544" y="663709"/>
            <a:ext cx="16378912" cy="110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914D"/>
                </a:solidFill>
                <a:cs typeface="Open Sans Extra Bold"/>
              </a:rPr>
              <a:t>ในตอนนี้เราได้สร้างเครื่อง Server Instances สำเร็จเเล้ว เเต่ต้องรอให้เครื่องพร้อมใช้งาน เปลี่ยนเป็นสถานะพร้อมใช้งาน โดยจะขึ้นสีเขียวเเละเครื่องหมายถูกบริเวณนี้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987931" y="4832677"/>
            <a:ext cx="1433887" cy="621646"/>
            <a:chOff x="0" y="0"/>
            <a:chExt cx="613948" cy="2661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3948" cy="266170"/>
            </a:xfrm>
            <a:custGeom>
              <a:avLst/>
              <a:gdLst/>
              <a:ahLst/>
              <a:cxnLst/>
              <a:rect l="l" t="t" r="r" b="b"/>
              <a:pathLst>
                <a:path w="613948" h="266170">
                  <a:moveTo>
                    <a:pt x="0" y="0"/>
                  </a:moveTo>
                  <a:lnTo>
                    <a:pt x="0" y="266170"/>
                  </a:lnTo>
                  <a:lnTo>
                    <a:pt x="613948" y="266170"/>
                  </a:lnTo>
                  <a:lnTo>
                    <a:pt x="613948" y="0"/>
                  </a:lnTo>
                  <a:lnTo>
                    <a:pt x="0" y="0"/>
                  </a:lnTo>
                  <a:close/>
                  <a:moveTo>
                    <a:pt x="552988" y="205210"/>
                  </a:moveTo>
                  <a:lnTo>
                    <a:pt x="59690" y="205210"/>
                  </a:lnTo>
                  <a:lnTo>
                    <a:pt x="59690" y="59690"/>
                  </a:lnTo>
                  <a:lnTo>
                    <a:pt x="552988" y="59690"/>
                  </a:lnTo>
                  <a:lnTo>
                    <a:pt x="552988" y="20521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55863" y="2497579"/>
            <a:ext cx="16003437" cy="676072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68125" y="1305044"/>
            <a:ext cx="16378912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914D"/>
                </a:solidFill>
                <a:cs typeface="Open Sans Extra Bold"/>
              </a:rPr>
              <a:t>ถ้ารอนานเเล้วยังไม่เปลี่ยนถานะให้ลองกด F5 หรือรีเฟรชหน้าเว็บ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46157" y="3751380"/>
            <a:ext cx="14395687" cy="278424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2562062"/>
            <a:ext cx="16378912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914D"/>
                </a:solidFill>
                <a:cs typeface="Open Sans Extra Bold"/>
              </a:rPr>
              <a:t>เมื่อเครื่อง Server Instaces สถานะพร้อมใช้งานจะขึ้นสถานะเเบบนี้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859181" y="5913974"/>
            <a:ext cx="1639114" cy="801220"/>
            <a:chOff x="0" y="0"/>
            <a:chExt cx="701820" cy="3430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1820" cy="343058"/>
            </a:xfrm>
            <a:custGeom>
              <a:avLst/>
              <a:gdLst/>
              <a:ahLst/>
              <a:cxnLst/>
              <a:rect l="l" t="t" r="r" b="b"/>
              <a:pathLst>
                <a:path w="701820" h="343058">
                  <a:moveTo>
                    <a:pt x="0" y="0"/>
                  </a:moveTo>
                  <a:lnTo>
                    <a:pt x="0" y="343058"/>
                  </a:lnTo>
                  <a:lnTo>
                    <a:pt x="701820" y="343058"/>
                  </a:lnTo>
                  <a:lnTo>
                    <a:pt x="701820" y="0"/>
                  </a:lnTo>
                  <a:lnTo>
                    <a:pt x="0" y="0"/>
                  </a:lnTo>
                  <a:close/>
                  <a:moveTo>
                    <a:pt x="640860" y="282098"/>
                  </a:moveTo>
                  <a:lnTo>
                    <a:pt x="59690" y="282098"/>
                  </a:lnTo>
                  <a:lnTo>
                    <a:pt x="59690" y="59690"/>
                  </a:lnTo>
                  <a:lnTo>
                    <a:pt x="640860" y="59690"/>
                  </a:lnTo>
                  <a:lnTo>
                    <a:pt x="640860" y="28209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56931" y="2872345"/>
            <a:ext cx="15774139" cy="638595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8018318">
            <a:off x="5395112" y="3389940"/>
            <a:ext cx="3874135" cy="259801"/>
            <a:chOff x="0" y="0"/>
            <a:chExt cx="6401097" cy="429260"/>
          </a:xfrm>
        </p:grpSpPr>
        <p:sp>
          <p:nvSpPr>
            <p:cNvPr id="4" name="Freeform 4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256931" y="1232042"/>
            <a:ext cx="16378912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 Extra Bold"/>
              </a:rPr>
              <a:t>Key pair ไฟล์ จะถูกเก็บไว้ที่</a:t>
            </a:r>
            <a:r>
              <a:rPr lang="en-US" sz="3200">
                <a:solidFill>
                  <a:srgbClr val="FF914D"/>
                </a:solidFill>
                <a:latin typeface="Open Sans Extra Bold"/>
              </a:rPr>
              <a:t> Download</a:t>
            </a:r>
            <a:r>
              <a:rPr lang="en-US" sz="3200">
                <a:solidFill>
                  <a:srgbClr val="000000"/>
                </a:solidFill>
                <a:latin typeface="Open Sans Extra Bold"/>
              </a:rPr>
              <a:t> ให้ทำการสร้างโฟลเดอร์เเล้วย้ายไฟล์ไปเก็บที่โไฟล์เดอร์ใหม่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7" name="TextBox 7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005967" y="667828"/>
            <a:ext cx="4267060" cy="900823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523397" y="4644310"/>
            <a:ext cx="1223617" cy="1055273"/>
            <a:chOff x="0" y="0"/>
            <a:chExt cx="757650" cy="6534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57650" cy="653413"/>
            </a:xfrm>
            <a:custGeom>
              <a:avLst/>
              <a:gdLst/>
              <a:ahLst/>
              <a:cxnLst/>
              <a:rect l="l" t="t" r="r" b="b"/>
              <a:pathLst>
                <a:path w="757650" h="653413">
                  <a:moveTo>
                    <a:pt x="0" y="0"/>
                  </a:moveTo>
                  <a:lnTo>
                    <a:pt x="0" y="653413"/>
                  </a:lnTo>
                  <a:lnTo>
                    <a:pt x="757650" y="653413"/>
                  </a:lnTo>
                  <a:lnTo>
                    <a:pt x="757650" y="0"/>
                  </a:lnTo>
                  <a:lnTo>
                    <a:pt x="0" y="0"/>
                  </a:lnTo>
                  <a:close/>
                  <a:moveTo>
                    <a:pt x="696690" y="592453"/>
                  </a:moveTo>
                  <a:lnTo>
                    <a:pt x="59690" y="592453"/>
                  </a:lnTo>
                  <a:lnTo>
                    <a:pt x="59690" y="59690"/>
                  </a:lnTo>
                  <a:lnTo>
                    <a:pt x="696690" y="59690"/>
                  </a:lnTo>
                  <a:lnTo>
                    <a:pt x="696690" y="592453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5" name="Group 5"/>
          <p:cNvGrpSpPr/>
          <p:nvPr/>
        </p:nvGrpSpPr>
        <p:grpSpPr>
          <a:xfrm rot="9720721">
            <a:off x="4959000" y="4134280"/>
            <a:ext cx="3380624" cy="983841"/>
            <a:chOff x="0" y="0"/>
            <a:chExt cx="1745564" cy="508000"/>
          </a:xfrm>
        </p:grpSpPr>
        <p:sp>
          <p:nvSpPr>
            <p:cNvPr id="6" name="Freeform 6"/>
            <p:cNvSpPr/>
            <p:nvPr/>
          </p:nvSpPr>
          <p:spPr>
            <a:xfrm>
              <a:off x="0" y="215900"/>
              <a:ext cx="1449654" cy="76200"/>
            </a:xfrm>
            <a:custGeom>
              <a:avLst/>
              <a:gdLst/>
              <a:ahLst/>
              <a:cxnLst/>
              <a:rect l="l" t="t" r="r" b="b"/>
              <a:pathLst>
                <a:path w="1449654" h="76200">
                  <a:moveTo>
                    <a:pt x="0" y="0"/>
                  </a:moveTo>
                  <a:lnTo>
                    <a:pt x="1449654" y="0"/>
                  </a:lnTo>
                  <a:lnTo>
                    <a:pt x="1449654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370914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03991" y="610934"/>
            <a:ext cx="4294010" cy="9065133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-9492517">
            <a:off x="13530040" y="3016915"/>
            <a:ext cx="3558980" cy="983841"/>
            <a:chOff x="0" y="0"/>
            <a:chExt cx="1837657" cy="508000"/>
          </a:xfrm>
        </p:grpSpPr>
        <p:sp>
          <p:nvSpPr>
            <p:cNvPr id="10" name="Freeform 10"/>
            <p:cNvSpPr/>
            <p:nvPr/>
          </p:nvSpPr>
          <p:spPr>
            <a:xfrm>
              <a:off x="0" y="215900"/>
              <a:ext cx="1541747" cy="76200"/>
            </a:xfrm>
            <a:custGeom>
              <a:avLst/>
              <a:gdLst/>
              <a:ahLst/>
              <a:cxnLst/>
              <a:rect l="l" t="t" r="r" b="b"/>
              <a:pathLst>
                <a:path w="1541747" h="76200">
                  <a:moveTo>
                    <a:pt x="0" y="0"/>
                  </a:moveTo>
                  <a:lnTo>
                    <a:pt x="1541747" y="0"/>
                  </a:lnTo>
                  <a:lnTo>
                    <a:pt x="1541747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46300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103991" y="907816"/>
            <a:ext cx="4294010" cy="1306087"/>
            <a:chOff x="0" y="0"/>
            <a:chExt cx="2148219" cy="65341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48219" cy="653413"/>
            </a:xfrm>
            <a:custGeom>
              <a:avLst/>
              <a:gdLst/>
              <a:ahLst/>
              <a:cxnLst/>
              <a:rect l="l" t="t" r="r" b="b"/>
              <a:pathLst>
                <a:path w="2148219" h="653413">
                  <a:moveTo>
                    <a:pt x="0" y="0"/>
                  </a:moveTo>
                  <a:lnTo>
                    <a:pt x="0" y="653413"/>
                  </a:lnTo>
                  <a:lnTo>
                    <a:pt x="2148219" y="653413"/>
                  </a:lnTo>
                  <a:lnTo>
                    <a:pt x="2148219" y="0"/>
                  </a:lnTo>
                  <a:lnTo>
                    <a:pt x="0" y="0"/>
                  </a:lnTo>
                  <a:close/>
                  <a:moveTo>
                    <a:pt x="2087259" y="592453"/>
                  </a:moveTo>
                  <a:lnTo>
                    <a:pt x="59690" y="592453"/>
                  </a:lnTo>
                  <a:lnTo>
                    <a:pt x="59690" y="59690"/>
                  </a:lnTo>
                  <a:lnTo>
                    <a:pt x="2087259" y="59690"/>
                  </a:lnTo>
                  <a:lnTo>
                    <a:pt x="2087259" y="592453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6113544" y="1303050"/>
            <a:ext cx="1159484" cy="670865"/>
            <a:chOff x="0" y="0"/>
            <a:chExt cx="580070" cy="3356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80070" cy="335622"/>
            </a:xfrm>
            <a:custGeom>
              <a:avLst/>
              <a:gdLst/>
              <a:ahLst/>
              <a:cxnLst/>
              <a:rect l="l" t="t" r="r" b="b"/>
              <a:pathLst>
                <a:path w="580070" h="335622">
                  <a:moveTo>
                    <a:pt x="0" y="0"/>
                  </a:moveTo>
                  <a:lnTo>
                    <a:pt x="0" y="335622"/>
                  </a:lnTo>
                  <a:lnTo>
                    <a:pt x="580070" y="335622"/>
                  </a:lnTo>
                  <a:lnTo>
                    <a:pt x="580070" y="0"/>
                  </a:lnTo>
                  <a:lnTo>
                    <a:pt x="0" y="0"/>
                  </a:lnTo>
                  <a:close/>
                  <a:moveTo>
                    <a:pt x="519110" y="274662"/>
                  </a:moveTo>
                  <a:lnTo>
                    <a:pt x="59690" y="274662"/>
                  </a:lnTo>
                  <a:lnTo>
                    <a:pt x="59690" y="59690"/>
                  </a:lnTo>
                  <a:lnTo>
                    <a:pt x="519110" y="59690"/>
                  </a:lnTo>
                  <a:lnTo>
                    <a:pt x="519110" y="274662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2602072" y="1182730"/>
            <a:ext cx="3511471" cy="756260"/>
            <a:chOff x="0" y="0"/>
            <a:chExt cx="2653594" cy="571500"/>
          </a:xfrm>
        </p:grpSpPr>
        <p:sp>
          <p:nvSpPr>
            <p:cNvPr id="17" name="Freeform 17"/>
            <p:cNvSpPr/>
            <p:nvPr/>
          </p:nvSpPr>
          <p:spPr>
            <a:xfrm>
              <a:off x="0" y="255270"/>
              <a:ext cx="2653594" cy="69850"/>
            </a:xfrm>
            <a:custGeom>
              <a:avLst/>
              <a:gdLst/>
              <a:ahLst/>
              <a:cxnLst/>
              <a:rect l="l" t="t" r="r" b="b"/>
              <a:pathLst>
                <a:path w="2653594" h="69850">
                  <a:moveTo>
                    <a:pt x="236276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653594" y="69850"/>
                  </a:lnTo>
                  <a:lnTo>
                    <a:pt x="2653594" y="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8408918" y="2924647"/>
            <a:ext cx="73375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914D"/>
                </a:solidFill>
                <a:latin typeface="Open Sans Extra Bold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144475" y="3638422"/>
            <a:ext cx="733754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914D"/>
                </a:solidFill>
                <a:latin typeface="Open Sans Extra Bold"/>
              </a:rPr>
              <a:t>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762198" y="1236375"/>
            <a:ext cx="2824044" cy="58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ยืนยันรหัส</a:t>
            </a:r>
            <a:r>
              <a:rPr lang="en-US" sz="34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OTP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982200" y="10287000"/>
            <a:ext cx="4993776" cy="700076"/>
            <a:chOff x="0" y="0"/>
            <a:chExt cx="6658368" cy="933435"/>
          </a:xfrm>
        </p:grpSpPr>
        <p:sp>
          <p:nvSpPr>
            <p:cNvPr id="22" name="TextBox 22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59493" y="1031606"/>
            <a:ext cx="2536723" cy="942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0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การที่จะเปิดดูหมายเลขบัตรเครดิต</a:t>
            </a:r>
            <a:r>
              <a:rPr lang="en-US" sz="20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</a:p>
          <a:p>
            <a:pPr algn="ctr">
              <a:lnSpc>
                <a:spcPts val="2520"/>
              </a:lnSpc>
            </a:pPr>
            <a:r>
              <a:rPr lang="en-US" sz="20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ต้องมีจำนวนเงินขั้นต่ำ</a:t>
            </a:r>
            <a:r>
              <a:rPr lang="en-US" sz="20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</a:p>
          <a:p>
            <a:pPr algn="ctr">
              <a:lnSpc>
                <a:spcPts val="2520"/>
              </a:lnSpc>
            </a:pPr>
            <a:r>
              <a:rPr lang="en-US" sz="20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40 </a:t>
            </a:r>
            <a:r>
              <a:rPr lang="en-US" sz="20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บาท</a:t>
            </a:r>
            <a:endParaRPr lang="en-US" sz="2000" dirty="0">
              <a:solidFill>
                <a:srgbClr val="000000"/>
              </a:solidFill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74905" y="2153886"/>
            <a:ext cx="12938190" cy="766265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54544" y="971550"/>
            <a:ext cx="16378912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cs typeface="Open Sans Extra Bold"/>
              </a:rPr>
              <a:t>สร้างโฟร์เดอร์ใหม่เพื่อเก็บ </a:t>
            </a:r>
            <a:r>
              <a:rPr lang="en-US" sz="3200">
                <a:solidFill>
                  <a:srgbClr val="FF914D"/>
                </a:solidFill>
                <a:latin typeface="Open Sans Extra Bold"/>
              </a:rPr>
              <a:t>Key pair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5" name="TextBox 5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538315"/>
            <a:ext cx="16516129" cy="641214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97309" y="1535925"/>
            <a:ext cx="16378912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cs typeface="Open Sans Extra Bold"/>
              </a:rPr>
              <a:t>ย้าย</a:t>
            </a:r>
            <a:r>
              <a:rPr lang="en-US" sz="3200">
                <a:solidFill>
                  <a:srgbClr val="FF914D"/>
                </a:solidFill>
                <a:latin typeface="Open Sans Extra Bold"/>
              </a:rPr>
              <a:t> Key pair</a:t>
            </a:r>
            <a:r>
              <a:rPr lang="en-US" sz="3200">
                <a:solidFill>
                  <a:srgbClr val="000000"/>
                </a:solidFill>
                <a:latin typeface="Open Sans Extra Bold"/>
              </a:rPr>
              <a:t> มาเก็บที่โฟลเดอร์ใหม่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5" name="TextBox 5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3" name="TextBox 3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46157" y="3751380"/>
            <a:ext cx="14395687" cy="278424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2123032"/>
            <a:ext cx="16378912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cs typeface="Open Sans Extra Bold"/>
              </a:rPr>
              <a:t>การตั้งชื่อให้</a:t>
            </a:r>
            <a:r>
              <a:rPr lang="en-US" sz="4800">
                <a:solidFill>
                  <a:srgbClr val="FF914D"/>
                </a:solidFill>
                <a:latin typeface="Open Sans Extra Bold"/>
              </a:rPr>
              <a:t> Server </a:t>
            </a:r>
            <a:r>
              <a:rPr lang="en-US" sz="4800">
                <a:solidFill>
                  <a:srgbClr val="000000"/>
                </a:solidFill>
                <a:latin typeface="Open Sans Extra Bold"/>
              </a:rPr>
              <a:t>Instances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573611" y="6135010"/>
            <a:ext cx="819557" cy="400610"/>
            <a:chOff x="0" y="0"/>
            <a:chExt cx="701820" cy="3430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1820" cy="343058"/>
            </a:xfrm>
            <a:custGeom>
              <a:avLst/>
              <a:gdLst/>
              <a:ahLst/>
              <a:cxnLst/>
              <a:rect l="l" t="t" r="r" b="b"/>
              <a:pathLst>
                <a:path w="701820" h="343058">
                  <a:moveTo>
                    <a:pt x="0" y="0"/>
                  </a:moveTo>
                  <a:lnTo>
                    <a:pt x="0" y="343058"/>
                  </a:lnTo>
                  <a:lnTo>
                    <a:pt x="701820" y="343058"/>
                  </a:lnTo>
                  <a:lnTo>
                    <a:pt x="701820" y="0"/>
                  </a:lnTo>
                  <a:lnTo>
                    <a:pt x="0" y="0"/>
                  </a:lnTo>
                  <a:close/>
                  <a:moveTo>
                    <a:pt x="640860" y="282098"/>
                  </a:moveTo>
                  <a:lnTo>
                    <a:pt x="59690" y="282098"/>
                  </a:lnTo>
                  <a:lnTo>
                    <a:pt x="59690" y="59690"/>
                  </a:lnTo>
                  <a:lnTo>
                    <a:pt x="640860" y="59690"/>
                  </a:lnTo>
                  <a:lnTo>
                    <a:pt x="640860" y="28209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9"/>
          <p:cNvGrpSpPr/>
          <p:nvPr/>
        </p:nvGrpSpPr>
        <p:grpSpPr>
          <a:xfrm rot="-8181619">
            <a:off x="3078853" y="7424309"/>
            <a:ext cx="3060331" cy="205227"/>
            <a:chOff x="0" y="0"/>
            <a:chExt cx="6401097" cy="429260"/>
          </a:xfrm>
        </p:grpSpPr>
        <p:sp>
          <p:nvSpPr>
            <p:cNvPr id="10" name="Freeform 10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2983389" y="8820167"/>
            <a:ext cx="7517263" cy="43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5407" lvl="1" indent="-272703" algn="ctr">
              <a:lnSpc>
                <a:spcPts val="3536"/>
              </a:lnSpc>
              <a:buFont typeface="Arial"/>
              <a:buChar char="•"/>
            </a:pPr>
            <a:r>
              <a:rPr lang="en-US" sz="2526">
                <a:solidFill>
                  <a:srgbClr val="FF914D"/>
                </a:solidFill>
                <a:cs typeface="Open Sans Extra Bold"/>
              </a:rPr>
              <a:t>นำเมาส์ไปชี้ที่เครื่องหมายลบจะมีไอคอนเปลี่ยนชื่อข้นมา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22700" y="2157040"/>
            <a:ext cx="13442601" cy="597292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959378" y="4313618"/>
            <a:ext cx="819557" cy="400610"/>
            <a:chOff x="0" y="0"/>
            <a:chExt cx="701820" cy="3430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1820" cy="343058"/>
            </a:xfrm>
            <a:custGeom>
              <a:avLst/>
              <a:gdLst/>
              <a:ahLst/>
              <a:cxnLst/>
              <a:rect l="l" t="t" r="r" b="b"/>
              <a:pathLst>
                <a:path w="701820" h="343058">
                  <a:moveTo>
                    <a:pt x="0" y="0"/>
                  </a:moveTo>
                  <a:lnTo>
                    <a:pt x="0" y="343058"/>
                  </a:lnTo>
                  <a:lnTo>
                    <a:pt x="701820" y="343058"/>
                  </a:lnTo>
                  <a:lnTo>
                    <a:pt x="701820" y="0"/>
                  </a:lnTo>
                  <a:lnTo>
                    <a:pt x="0" y="0"/>
                  </a:lnTo>
                  <a:close/>
                  <a:moveTo>
                    <a:pt x="640860" y="282098"/>
                  </a:moveTo>
                  <a:lnTo>
                    <a:pt x="59690" y="282098"/>
                  </a:lnTo>
                  <a:lnTo>
                    <a:pt x="59690" y="59690"/>
                  </a:lnTo>
                  <a:lnTo>
                    <a:pt x="640860" y="59690"/>
                  </a:lnTo>
                  <a:lnTo>
                    <a:pt x="640860" y="28209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060349" y="8486673"/>
            <a:ext cx="7517263" cy="43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FF914D"/>
                </a:solidFill>
                <a:latin typeface="Open Sans Extra Bold"/>
              </a:rPr>
              <a:t>2. คลิกเพื่อเปลี่ยนชื่อ</a:t>
            </a:r>
          </a:p>
        </p:txBody>
      </p:sp>
      <p:grpSp>
        <p:nvGrpSpPr>
          <p:cNvPr id="9" name="Group 9"/>
          <p:cNvGrpSpPr/>
          <p:nvPr/>
        </p:nvGrpSpPr>
        <p:grpSpPr>
          <a:xfrm rot="-6364949">
            <a:off x="4059650" y="6462864"/>
            <a:ext cx="3976982" cy="266698"/>
            <a:chOff x="0" y="0"/>
            <a:chExt cx="6401097" cy="429260"/>
          </a:xfrm>
        </p:grpSpPr>
        <p:sp>
          <p:nvSpPr>
            <p:cNvPr id="10" name="Freeform 10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49847" y="2258774"/>
            <a:ext cx="15188307" cy="637288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385368" y="971550"/>
            <a:ext cx="7517263" cy="43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FF914D"/>
                </a:solidFill>
                <a:latin typeface="Open Sans Extra Bold"/>
              </a:rPr>
              <a:t>3. ใส่ชื่อเเล้วกดตกลง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780771" y="5647595"/>
            <a:ext cx="1035974" cy="602357"/>
            <a:chOff x="0" y="0"/>
            <a:chExt cx="590015" cy="3430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0015" cy="343058"/>
            </a:xfrm>
            <a:custGeom>
              <a:avLst/>
              <a:gdLst/>
              <a:ahLst/>
              <a:cxnLst/>
              <a:rect l="l" t="t" r="r" b="b"/>
              <a:pathLst>
                <a:path w="590015" h="343058">
                  <a:moveTo>
                    <a:pt x="0" y="0"/>
                  </a:moveTo>
                  <a:lnTo>
                    <a:pt x="0" y="343058"/>
                  </a:lnTo>
                  <a:lnTo>
                    <a:pt x="590015" y="343058"/>
                  </a:lnTo>
                  <a:lnTo>
                    <a:pt x="590015" y="0"/>
                  </a:lnTo>
                  <a:lnTo>
                    <a:pt x="0" y="0"/>
                  </a:lnTo>
                  <a:close/>
                  <a:moveTo>
                    <a:pt x="529055" y="282098"/>
                  </a:moveTo>
                  <a:lnTo>
                    <a:pt x="59690" y="282098"/>
                  </a:lnTo>
                  <a:lnTo>
                    <a:pt x="59690" y="59690"/>
                  </a:lnTo>
                  <a:lnTo>
                    <a:pt x="529055" y="59690"/>
                  </a:lnTo>
                  <a:lnTo>
                    <a:pt x="529055" y="28209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9"/>
          <p:cNvGrpSpPr/>
          <p:nvPr/>
        </p:nvGrpSpPr>
        <p:grpSpPr>
          <a:xfrm rot="7728901">
            <a:off x="5195638" y="3188177"/>
            <a:ext cx="4402552" cy="295237"/>
            <a:chOff x="0" y="0"/>
            <a:chExt cx="6401097" cy="429260"/>
          </a:xfrm>
        </p:grpSpPr>
        <p:sp>
          <p:nvSpPr>
            <p:cNvPr id="10" name="Freeform 10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11" name="Group 11"/>
          <p:cNvGrpSpPr/>
          <p:nvPr/>
        </p:nvGrpSpPr>
        <p:grpSpPr>
          <a:xfrm rot="6919382">
            <a:off x="6637003" y="3391487"/>
            <a:ext cx="4611415" cy="309243"/>
            <a:chOff x="0" y="0"/>
            <a:chExt cx="6401097" cy="429260"/>
          </a:xfrm>
        </p:grpSpPr>
        <p:sp>
          <p:nvSpPr>
            <p:cNvPr id="12" name="Freeform 12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51640" y="1953712"/>
            <a:ext cx="17184720" cy="637957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67900" y="5143500"/>
            <a:ext cx="1164242" cy="602357"/>
            <a:chOff x="0" y="0"/>
            <a:chExt cx="663066" cy="3430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3066" cy="343058"/>
            </a:xfrm>
            <a:custGeom>
              <a:avLst/>
              <a:gdLst/>
              <a:ahLst/>
              <a:cxnLst/>
              <a:rect l="l" t="t" r="r" b="b"/>
              <a:pathLst>
                <a:path w="663066" h="343058">
                  <a:moveTo>
                    <a:pt x="0" y="0"/>
                  </a:moveTo>
                  <a:lnTo>
                    <a:pt x="0" y="343058"/>
                  </a:lnTo>
                  <a:lnTo>
                    <a:pt x="663066" y="343058"/>
                  </a:lnTo>
                  <a:lnTo>
                    <a:pt x="663066" y="0"/>
                  </a:lnTo>
                  <a:lnTo>
                    <a:pt x="0" y="0"/>
                  </a:lnTo>
                  <a:close/>
                  <a:moveTo>
                    <a:pt x="602106" y="282098"/>
                  </a:moveTo>
                  <a:lnTo>
                    <a:pt x="59690" y="282098"/>
                  </a:lnTo>
                  <a:lnTo>
                    <a:pt x="59690" y="59690"/>
                  </a:lnTo>
                  <a:lnTo>
                    <a:pt x="602106" y="59690"/>
                  </a:lnTo>
                  <a:lnTo>
                    <a:pt x="602106" y="28209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21189" y="2393365"/>
            <a:ext cx="13245622" cy="642232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35437" y="1395106"/>
            <a:ext cx="14617125" cy="64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000000"/>
                </a:solidFill>
                <a:cs typeface="Open Sans Extra Bold"/>
              </a:rPr>
              <a:t>การหยุดการทำงานหรือ </a:t>
            </a:r>
            <a:r>
              <a:rPr lang="en-US" sz="3748">
                <a:solidFill>
                  <a:srgbClr val="FF914D"/>
                </a:solidFill>
                <a:latin typeface="Open Sans Extra Bold"/>
              </a:rPr>
              <a:t>shutdown</a:t>
            </a:r>
            <a:r>
              <a:rPr lang="en-US" sz="3748">
                <a:solidFill>
                  <a:srgbClr val="000000"/>
                </a:solidFill>
                <a:latin typeface="Open Sans Extra Bold"/>
              </a:rPr>
              <a:t> ของเครื่อง </a:t>
            </a:r>
            <a:r>
              <a:rPr lang="en-US" sz="3748">
                <a:solidFill>
                  <a:srgbClr val="FF914D"/>
                </a:solidFill>
                <a:latin typeface="Open Sans Extra Bold"/>
              </a:rPr>
              <a:t>Server Instances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494193" y="5066965"/>
            <a:ext cx="675305" cy="349390"/>
            <a:chOff x="0" y="0"/>
            <a:chExt cx="663066" cy="3430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3066" cy="343058"/>
            </a:xfrm>
            <a:custGeom>
              <a:avLst/>
              <a:gdLst/>
              <a:ahLst/>
              <a:cxnLst/>
              <a:rect l="l" t="t" r="r" b="b"/>
              <a:pathLst>
                <a:path w="663066" h="343058">
                  <a:moveTo>
                    <a:pt x="0" y="0"/>
                  </a:moveTo>
                  <a:lnTo>
                    <a:pt x="0" y="343058"/>
                  </a:lnTo>
                  <a:lnTo>
                    <a:pt x="663066" y="343058"/>
                  </a:lnTo>
                  <a:lnTo>
                    <a:pt x="663066" y="0"/>
                  </a:lnTo>
                  <a:lnTo>
                    <a:pt x="0" y="0"/>
                  </a:lnTo>
                  <a:close/>
                  <a:moveTo>
                    <a:pt x="602106" y="282098"/>
                  </a:moveTo>
                  <a:lnTo>
                    <a:pt x="59690" y="282098"/>
                  </a:lnTo>
                  <a:lnTo>
                    <a:pt x="59690" y="59690"/>
                  </a:lnTo>
                  <a:lnTo>
                    <a:pt x="602106" y="59690"/>
                  </a:lnTo>
                  <a:lnTo>
                    <a:pt x="602106" y="28209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507102" y="3323870"/>
            <a:ext cx="1039011" cy="468883"/>
            <a:chOff x="0" y="0"/>
            <a:chExt cx="663066" cy="2992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3066" cy="299227"/>
            </a:xfrm>
            <a:custGeom>
              <a:avLst/>
              <a:gdLst/>
              <a:ahLst/>
              <a:cxnLst/>
              <a:rect l="l" t="t" r="r" b="b"/>
              <a:pathLst>
                <a:path w="663066" h="299227">
                  <a:moveTo>
                    <a:pt x="0" y="0"/>
                  </a:moveTo>
                  <a:lnTo>
                    <a:pt x="0" y="299227"/>
                  </a:lnTo>
                  <a:lnTo>
                    <a:pt x="663066" y="299227"/>
                  </a:lnTo>
                  <a:lnTo>
                    <a:pt x="663066" y="0"/>
                  </a:lnTo>
                  <a:lnTo>
                    <a:pt x="0" y="0"/>
                  </a:lnTo>
                  <a:close/>
                  <a:moveTo>
                    <a:pt x="602106" y="238267"/>
                  </a:moveTo>
                  <a:lnTo>
                    <a:pt x="59690" y="238267"/>
                  </a:lnTo>
                  <a:lnTo>
                    <a:pt x="59690" y="59690"/>
                  </a:lnTo>
                  <a:lnTo>
                    <a:pt x="602106" y="59690"/>
                  </a:lnTo>
                  <a:lnTo>
                    <a:pt x="602106" y="238267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507102" y="3951759"/>
            <a:ext cx="2078021" cy="468883"/>
            <a:chOff x="0" y="0"/>
            <a:chExt cx="1326132" cy="2992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26132" cy="299227"/>
            </a:xfrm>
            <a:custGeom>
              <a:avLst/>
              <a:gdLst/>
              <a:ahLst/>
              <a:cxnLst/>
              <a:rect l="l" t="t" r="r" b="b"/>
              <a:pathLst>
                <a:path w="1326132" h="299227">
                  <a:moveTo>
                    <a:pt x="0" y="0"/>
                  </a:moveTo>
                  <a:lnTo>
                    <a:pt x="0" y="299227"/>
                  </a:lnTo>
                  <a:lnTo>
                    <a:pt x="1326132" y="299227"/>
                  </a:lnTo>
                  <a:lnTo>
                    <a:pt x="1326132" y="0"/>
                  </a:lnTo>
                  <a:lnTo>
                    <a:pt x="0" y="0"/>
                  </a:lnTo>
                  <a:close/>
                  <a:moveTo>
                    <a:pt x="1265172" y="238267"/>
                  </a:moveTo>
                  <a:lnTo>
                    <a:pt x="59690" y="238267"/>
                  </a:lnTo>
                  <a:lnTo>
                    <a:pt x="59690" y="59690"/>
                  </a:lnTo>
                  <a:lnTo>
                    <a:pt x="1265172" y="59690"/>
                  </a:lnTo>
                  <a:lnTo>
                    <a:pt x="1265172" y="238267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868483" y="3951759"/>
            <a:ext cx="1482777" cy="468883"/>
            <a:chOff x="0" y="0"/>
            <a:chExt cx="946265" cy="2992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46265" cy="299227"/>
            </a:xfrm>
            <a:custGeom>
              <a:avLst/>
              <a:gdLst/>
              <a:ahLst/>
              <a:cxnLst/>
              <a:rect l="l" t="t" r="r" b="b"/>
              <a:pathLst>
                <a:path w="946265" h="299227">
                  <a:moveTo>
                    <a:pt x="0" y="0"/>
                  </a:moveTo>
                  <a:lnTo>
                    <a:pt x="0" y="299227"/>
                  </a:lnTo>
                  <a:lnTo>
                    <a:pt x="946265" y="299227"/>
                  </a:lnTo>
                  <a:lnTo>
                    <a:pt x="946265" y="0"/>
                  </a:lnTo>
                  <a:lnTo>
                    <a:pt x="0" y="0"/>
                  </a:lnTo>
                  <a:close/>
                  <a:moveTo>
                    <a:pt x="885305" y="238267"/>
                  </a:moveTo>
                  <a:lnTo>
                    <a:pt x="59690" y="238267"/>
                  </a:lnTo>
                  <a:lnTo>
                    <a:pt x="59690" y="59690"/>
                  </a:lnTo>
                  <a:lnTo>
                    <a:pt x="885305" y="59690"/>
                  </a:lnTo>
                  <a:lnTo>
                    <a:pt x="885305" y="238267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824955" y="3875559"/>
            <a:ext cx="407490" cy="64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FF914D"/>
                </a:solidFill>
                <a:latin typeface="Open Sans Bold"/>
              </a:rPr>
              <a:t>1.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851810" y="2676439"/>
            <a:ext cx="407490" cy="64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FF914D"/>
                </a:solidFill>
                <a:latin typeface="Open Sans Bold"/>
              </a:rPr>
              <a:t>2.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699510" y="5749483"/>
            <a:ext cx="407490" cy="64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FF914D"/>
                </a:solidFill>
                <a:latin typeface="Open Sans Bold"/>
              </a:rPr>
              <a:t>3.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851810" y="7607348"/>
            <a:ext cx="407490" cy="64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FF914D"/>
                </a:solidFill>
                <a:latin typeface="Open Sans Bold"/>
              </a:rPr>
              <a:t>4.</a:t>
            </a:r>
          </a:p>
        </p:txBody>
      </p:sp>
      <p:grpSp>
        <p:nvGrpSpPr>
          <p:cNvPr id="19" name="Group 19"/>
          <p:cNvGrpSpPr/>
          <p:nvPr/>
        </p:nvGrpSpPr>
        <p:grpSpPr>
          <a:xfrm rot="-9958560">
            <a:off x="1373071" y="4601293"/>
            <a:ext cx="3130438" cy="209928"/>
            <a:chOff x="0" y="0"/>
            <a:chExt cx="6401097" cy="429260"/>
          </a:xfrm>
        </p:grpSpPr>
        <p:sp>
          <p:nvSpPr>
            <p:cNvPr id="20" name="Freeform 20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21" name="Group 21"/>
          <p:cNvGrpSpPr/>
          <p:nvPr/>
        </p:nvGrpSpPr>
        <p:grpSpPr>
          <a:xfrm rot="-486649">
            <a:off x="13545265" y="3128599"/>
            <a:ext cx="3130438" cy="209928"/>
            <a:chOff x="0" y="0"/>
            <a:chExt cx="6401097" cy="429260"/>
          </a:xfrm>
        </p:grpSpPr>
        <p:sp>
          <p:nvSpPr>
            <p:cNvPr id="22" name="Freeform 22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23" name="Group 23"/>
          <p:cNvGrpSpPr/>
          <p:nvPr/>
        </p:nvGrpSpPr>
        <p:grpSpPr>
          <a:xfrm rot="1339729">
            <a:off x="13128848" y="4973226"/>
            <a:ext cx="4471670" cy="299872"/>
            <a:chOff x="0" y="0"/>
            <a:chExt cx="6401097" cy="429260"/>
          </a:xfrm>
        </p:grpSpPr>
        <p:sp>
          <p:nvSpPr>
            <p:cNvPr id="24" name="Freeform 24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25" name="Group 25"/>
          <p:cNvGrpSpPr/>
          <p:nvPr/>
        </p:nvGrpSpPr>
        <p:grpSpPr>
          <a:xfrm rot="2558025">
            <a:off x="11420859" y="5913481"/>
            <a:ext cx="5899659" cy="395633"/>
            <a:chOff x="0" y="0"/>
            <a:chExt cx="6401097" cy="429260"/>
          </a:xfrm>
        </p:grpSpPr>
        <p:sp>
          <p:nvSpPr>
            <p:cNvPr id="26" name="Freeform 26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149685" y="9182100"/>
            <a:ext cx="14617125" cy="64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000000"/>
                </a:solidFill>
                <a:cs typeface="Open Sans Extra Bold"/>
              </a:rPr>
              <a:t>คลิกตามลำดับ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855551" y="2093385"/>
            <a:ext cx="12576899" cy="610023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35437" y="952500"/>
            <a:ext cx="14617125" cy="64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000000"/>
                </a:solidFill>
                <a:cs typeface="Open Sans Extra Bold"/>
              </a:rPr>
              <a:t>กดยืนยันการปิดเครื่อง </a:t>
            </a:r>
            <a:r>
              <a:rPr lang="en-US" sz="3748">
                <a:solidFill>
                  <a:srgbClr val="FF914D"/>
                </a:solidFill>
                <a:latin typeface="Open Sans Extra Bold"/>
              </a:rPr>
              <a:t>Server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817176" y="5850112"/>
            <a:ext cx="1482777" cy="828031"/>
            <a:chOff x="0" y="0"/>
            <a:chExt cx="946265" cy="5284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6265" cy="528425"/>
            </a:xfrm>
            <a:custGeom>
              <a:avLst/>
              <a:gdLst/>
              <a:ahLst/>
              <a:cxnLst/>
              <a:rect l="l" t="t" r="r" b="b"/>
              <a:pathLst>
                <a:path w="946265" h="528425">
                  <a:moveTo>
                    <a:pt x="0" y="0"/>
                  </a:moveTo>
                  <a:lnTo>
                    <a:pt x="0" y="528425"/>
                  </a:lnTo>
                  <a:lnTo>
                    <a:pt x="946265" y="528425"/>
                  </a:lnTo>
                  <a:lnTo>
                    <a:pt x="946265" y="0"/>
                  </a:lnTo>
                  <a:lnTo>
                    <a:pt x="0" y="0"/>
                  </a:lnTo>
                  <a:close/>
                  <a:moveTo>
                    <a:pt x="885305" y="467465"/>
                  </a:moveTo>
                  <a:lnTo>
                    <a:pt x="59690" y="467465"/>
                  </a:lnTo>
                  <a:lnTo>
                    <a:pt x="59690" y="59690"/>
                  </a:lnTo>
                  <a:lnTo>
                    <a:pt x="885305" y="59690"/>
                  </a:lnTo>
                  <a:lnTo>
                    <a:pt x="885305" y="467465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4731" y="2778572"/>
            <a:ext cx="16298537" cy="516369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61037" y="3028236"/>
            <a:ext cx="16746559" cy="1084565"/>
            <a:chOff x="0" y="0"/>
            <a:chExt cx="10687164" cy="6921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87163" cy="692138"/>
            </a:xfrm>
            <a:custGeom>
              <a:avLst/>
              <a:gdLst/>
              <a:ahLst/>
              <a:cxnLst/>
              <a:rect l="l" t="t" r="r" b="b"/>
              <a:pathLst>
                <a:path w="10687163" h="692138">
                  <a:moveTo>
                    <a:pt x="0" y="0"/>
                  </a:moveTo>
                  <a:lnTo>
                    <a:pt x="0" y="692138"/>
                  </a:lnTo>
                  <a:lnTo>
                    <a:pt x="10687163" y="692138"/>
                  </a:lnTo>
                  <a:lnTo>
                    <a:pt x="10687163" y="0"/>
                  </a:lnTo>
                  <a:lnTo>
                    <a:pt x="0" y="0"/>
                  </a:lnTo>
                  <a:close/>
                  <a:moveTo>
                    <a:pt x="10626203" y="631178"/>
                  </a:moveTo>
                  <a:lnTo>
                    <a:pt x="59690" y="631178"/>
                  </a:lnTo>
                  <a:lnTo>
                    <a:pt x="59690" y="59690"/>
                  </a:lnTo>
                  <a:lnTo>
                    <a:pt x="10626203" y="59690"/>
                  </a:lnTo>
                  <a:lnTo>
                    <a:pt x="10626203" y="63117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238626" y="6426596"/>
            <a:ext cx="1214027" cy="528964"/>
            <a:chOff x="0" y="0"/>
            <a:chExt cx="1192025" cy="5193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92025" cy="519378"/>
            </a:xfrm>
            <a:custGeom>
              <a:avLst/>
              <a:gdLst/>
              <a:ahLst/>
              <a:cxnLst/>
              <a:rect l="l" t="t" r="r" b="b"/>
              <a:pathLst>
                <a:path w="1192025" h="519378">
                  <a:moveTo>
                    <a:pt x="0" y="0"/>
                  </a:moveTo>
                  <a:lnTo>
                    <a:pt x="0" y="519378"/>
                  </a:lnTo>
                  <a:lnTo>
                    <a:pt x="1192025" y="519378"/>
                  </a:lnTo>
                  <a:lnTo>
                    <a:pt x="1192025" y="0"/>
                  </a:lnTo>
                  <a:lnTo>
                    <a:pt x="0" y="0"/>
                  </a:lnTo>
                  <a:close/>
                  <a:moveTo>
                    <a:pt x="1131064" y="458418"/>
                  </a:moveTo>
                  <a:lnTo>
                    <a:pt x="59690" y="458418"/>
                  </a:lnTo>
                  <a:lnTo>
                    <a:pt x="59690" y="59690"/>
                  </a:lnTo>
                  <a:lnTo>
                    <a:pt x="1131064" y="59690"/>
                  </a:lnTo>
                  <a:lnTo>
                    <a:pt x="1131064" y="45841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6744" y="2199229"/>
            <a:ext cx="13454512" cy="588854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54544" y="348615"/>
            <a:ext cx="16378912" cy="127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cs typeface="Open Sans Extra Bold"/>
              </a:rPr>
              <a:t>การลบเครื่อง </a:t>
            </a:r>
            <a:r>
              <a:rPr lang="en-US" sz="4800">
                <a:solidFill>
                  <a:srgbClr val="FF914D"/>
                </a:solidFill>
                <a:latin typeface="Open Sans Extra Bold"/>
              </a:rPr>
              <a:t>Server Instances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cs typeface="Open Sans Extra Bold"/>
              </a:rPr>
              <a:t>การลบเครื่อง </a:t>
            </a:r>
            <a:r>
              <a:rPr lang="en-US" sz="2400">
                <a:solidFill>
                  <a:srgbClr val="FF914D"/>
                </a:solidFill>
                <a:latin typeface="Open Sans Extra Bold"/>
              </a:rPr>
              <a:t>Server </a:t>
            </a:r>
            <a:r>
              <a:rPr lang="en-US" sz="2400">
                <a:solidFill>
                  <a:srgbClr val="000000"/>
                </a:solidFill>
                <a:cs typeface="Open Sans Extra Bold"/>
              </a:rPr>
              <a:t>ควรจะ</a:t>
            </a:r>
            <a:r>
              <a:rPr lang="en-US" sz="2400">
                <a:solidFill>
                  <a:srgbClr val="FF914D"/>
                </a:solidFill>
                <a:latin typeface="Open Sans Extra Bold"/>
              </a:rPr>
              <a:t> Shutdown</a:t>
            </a:r>
            <a:r>
              <a:rPr lang="en-US" sz="2400">
                <a:solidFill>
                  <a:srgbClr val="000000"/>
                </a:solidFill>
                <a:latin typeface="Open Sans Extra Bold"/>
              </a:rPr>
              <a:t> ปิดเครื่องก่อน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494193" y="4794110"/>
            <a:ext cx="675305" cy="528964"/>
            <a:chOff x="0" y="0"/>
            <a:chExt cx="663066" cy="5193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3066" cy="519378"/>
            </a:xfrm>
            <a:custGeom>
              <a:avLst/>
              <a:gdLst/>
              <a:ahLst/>
              <a:cxnLst/>
              <a:rect l="l" t="t" r="r" b="b"/>
              <a:pathLst>
                <a:path w="663066" h="519378">
                  <a:moveTo>
                    <a:pt x="0" y="0"/>
                  </a:moveTo>
                  <a:lnTo>
                    <a:pt x="0" y="519378"/>
                  </a:lnTo>
                  <a:lnTo>
                    <a:pt x="663066" y="519378"/>
                  </a:lnTo>
                  <a:lnTo>
                    <a:pt x="663066" y="0"/>
                  </a:lnTo>
                  <a:lnTo>
                    <a:pt x="0" y="0"/>
                  </a:lnTo>
                  <a:close/>
                  <a:moveTo>
                    <a:pt x="602106" y="458418"/>
                  </a:moveTo>
                  <a:lnTo>
                    <a:pt x="59690" y="458418"/>
                  </a:lnTo>
                  <a:lnTo>
                    <a:pt x="59690" y="59690"/>
                  </a:lnTo>
                  <a:lnTo>
                    <a:pt x="602106" y="59690"/>
                  </a:lnTo>
                  <a:lnTo>
                    <a:pt x="602106" y="45841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9"/>
          <p:cNvGrpSpPr/>
          <p:nvPr/>
        </p:nvGrpSpPr>
        <p:grpSpPr>
          <a:xfrm rot="-9958560">
            <a:off x="1373071" y="4601293"/>
            <a:ext cx="3130438" cy="209928"/>
            <a:chOff x="0" y="0"/>
            <a:chExt cx="6401097" cy="429260"/>
          </a:xfrm>
        </p:grpSpPr>
        <p:sp>
          <p:nvSpPr>
            <p:cNvPr id="10" name="Freeform 10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824955" y="3875559"/>
            <a:ext cx="407490" cy="64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FF914D"/>
                </a:solidFill>
                <a:latin typeface="Open Sans Bold"/>
              </a:rPr>
              <a:t>1.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3577694"/>
            <a:ext cx="407490" cy="64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FF914D"/>
                </a:solidFill>
                <a:latin typeface="Open Sans Bold"/>
              </a:rPr>
              <a:t>3.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851810" y="6701259"/>
            <a:ext cx="407490" cy="64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FF914D"/>
                </a:solidFill>
                <a:latin typeface="Open Sans Bold"/>
              </a:rPr>
              <a:t>4.</a:t>
            </a:r>
          </a:p>
        </p:txBody>
      </p:sp>
      <p:grpSp>
        <p:nvGrpSpPr>
          <p:cNvPr id="14" name="Group 14"/>
          <p:cNvGrpSpPr/>
          <p:nvPr/>
        </p:nvGrpSpPr>
        <p:grpSpPr>
          <a:xfrm rot="-486649">
            <a:off x="13451927" y="2094265"/>
            <a:ext cx="3130438" cy="209928"/>
            <a:chOff x="0" y="0"/>
            <a:chExt cx="6401097" cy="429260"/>
          </a:xfrm>
        </p:grpSpPr>
        <p:sp>
          <p:nvSpPr>
            <p:cNvPr id="15" name="Freeform 15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16" name="Group 16"/>
          <p:cNvGrpSpPr/>
          <p:nvPr/>
        </p:nvGrpSpPr>
        <p:grpSpPr>
          <a:xfrm rot="-492388">
            <a:off x="14034432" y="4083723"/>
            <a:ext cx="3096312" cy="207640"/>
            <a:chOff x="0" y="0"/>
            <a:chExt cx="6401097" cy="429260"/>
          </a:xfrm>
        </p:grpSpPr>
        <p:sp>
          <p:nvSpPr>
            <p:cNvPr id="17" name="Freeform 17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18" name="Group 18"/>
          <p:cNvGrpSpPr/>
          <p:nvPr/>
        </p:nvGrpSpPr>
        <p:grpSpPr>
          <a:xfrm rot="1396362">
            <a:off x="10845500" y="5518516"/>
            <a:ext cx="5897822" cy="395510"/>
            <a:chOff x="0" y="0"/>
            <a:chExt cx="6401097" cy="429260"/>
          </a:xfrm>
        </p:grpSpPr>
        <p:sp>
          <p:nvSpPr>
            <p:cNvPr id="19" name="Freeform 19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0894136" y="4135027"/>
            <a:ext cx="1766715" cy="558670"/>
            <a:chOff x="0" y="0"/>
            <a:chExt cx="946265" cy="29922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46265" cy="299227"/>
            </a:xfrm>
            <a:custGeom>
              <a:avLst/>
              <a:gdLst/>
              <a:ahLst/>
              <a:cxnLst/>
              <a:rect l="l" t="t" r="r" b="b"/>
              <a:pathLst>
                <a:path w="946265" h="299227">
                  <a:moveTo>
                    <a:pt x="0" y="0"/>
                  </a:moveTo>
                  <a:lnTo>
                    <a:pt x="0" y="299227"/>
                  </a:lnTo>
                  <a:lnTo>
                    <a:pt x="946265" y="299227"/>
                  </a:lnTo>
                  <a:lnTo>
                    <a:pt x="946265" y="0"/>
                  </a:lnTo>
                  <a:lnTo>
                    <a:pt x="0" y="0"/>
                  </a:lnTo>
                  <a:close/>
                  <a:moveTo>
                    <a:pt x="885305" y="238267"/>
                  </a:moveTo>
                  <a:lnTo>
                    <a:pt x="59690" y="238267"/>
                  </a:lnTo>
                  <a:lnTo>
                    <a:pt x="59690" y="59690"/>
                  </a:lnTo>
                  <a:lnTo>
                    <a:pt x="885305" y="59690"/>
                  </a:lnTo>
                  <a:lnTo>
                    <a:pt x="885305" y="238267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447650" y="4369468"/>
            <a:ext cx="2482752" cy="648457"/>
            <a:chOff x="0" y="0"/>
            <a:chExt cx="1584420" cy="41382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584420" cy="413826"/>
            </a:xfrm>
            <a:custGeom>
              <a:avLst/>
              <a:gdLst/>
              <a:ahLst/>
              <a:cxnLst/>
              <a:rect l="l" t="t" r="r" b="b"/>
              <a:pathLst>
                <a:path w="1584420" h="413826">
                  <a:moveTo>
                    <a:pt x="0" y="0"/>
                  </a:moveTo>
                  <a:lnTo>
                    <a:pt x="0" y="413826"/>
                  </a:lnTo>
                  <a:lnTo>
                    <a:pt x="1584420" y="413826"/>
                  </a:lnTo>
                  <a:lnTo>
                    <a:pt x="1584420" y="0"/>
                  </a:lnTo>
                  <a:lnTo>
                    <a:pt x="0" y="0"/>
                  </a:lnTo>
                  <a:close/>
                  <a:moveTo>
                    <a:pt x="1523460" y="352866"/>
                  </a:moveTo>
                  <a:lnTo>
                    <a:pt x="59690" y="352866"/>
                  </a:lnTo>
                  <a:lnTo>
                    <a:pt x="59690" y="59690"/>
                  </a:lnTo>
                  <a:lnTo>
                    <a:pt x="1523460" y="59690"/>
                  </a:lnTo>
                  <a:lnTo>
                    <a:pt x="1523460" y="352866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447650" y="2350145"/>
            <a:ext cx="1431899" cy="729498"/>
            <a:chOff x="0" y="0"/>
            <a:chExt cx="766935" cy="39072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66935" cy="390724"/>
            </a:xfrm>
            <a:custGeom>
              <a:avLst/>
              <a:gdLst/>
              <a:ahLst/>
              <a:cxnLst/>
              <a:rect l="l" t="t" r="r" b="b"/>
              <a:pathLst>
                <a:path w="766935" h="390724">
                  <a:moveTo>
                    <a:pt x="0" y="0"/>
                  </a:moveTo>
                  <a:lnTo>
                    <a:pt x="0" y="390724"/>
                  </a:lnTo>
                  <a:lnTo>
                    <a:pt x="766935" y="390724"/>
                  </a:lnTo>
                  <a:lnTo>
                    <a:pt x="766935" y="0"/>
                  </a:lnTo>
                  <a:lnTo>
                    <a:pt x="0" y="0"/>
                  </a:lnTo>
                  <a:close/>
                  <a:moveTo>
                    <a:pt x="705975" y="329764"/>
                  </a:moveTo>
                  <a:lnTo>
                    <a:pt x="59690" y="329764"/>
                  </a:lnTo>
                  <a:lnTo>
                    <a:pt x="59690" y="59690"/>
                  </a:lnTo>
                  <a:lnTo>
                    <a:pt x="705975" y="59690"/>
                  </a:lnTo>
                  <a:lnTo>
                    <a:pt x="705975" y="329764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6851810" y="1546860"/>
            <a:ext cx="407490" cy="64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FF914D"/>
                </a:solidFill>
                <a:latin typeface="Open Sans Bold"/>
              </a:rPr>
              <a:t>2.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49685" y="9182100"/>
            <a:ext cx="14617125" cy="64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000000"/>
                </a:solidFill>
                <a:cs typeface="Open Sans Extra Bold"/>
              </a:rPr>
              <a:t>คลิกตามลำดับ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83123" y="1942138"/>
            <a:ext cx="13679069" cy="647955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689026" y="4518180"/>
            <a:ext cx="5657850" cy="663738"/>
            <a:chOff x="0" y="0"/>
            <a:chExt cx="1913890" cy="2245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224524"/>
            </a:xfrm>
            <a:custGeom>
              <a:avLst/>
              <a:gdLst/>
              <a:ahLst/>
              <a:cxnLst/>
              <a:rect l="l" t="t" r="r" b="b"/>
              <a:pathLst>
                <a:path w="1913890" h="224524">
                  <a:moveTo>
                    <a:pt x="0" y="0"/>
                  </a:moveTo>
                  <a:lnTo>
                    <a:pt x="1913890" y="0"/>
                  </a:lnTo>
                  <a:lnTo>
                    <a:pt x="1913890" y="224524"/>
                  </a:lnTo>
                  <a:lnTo>
                    <a:pt x="0" y="22452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465305" y="9454603"/>
            <a:ext cx="4993776" cy="700076"/>
            <a:chOff x="0" y="0"/>
            <a:chExt cx="6658368" cy="933435"/>
          </a:xfrm>
        </p:grpSpPr>
        <p:sp>
          <p:nvSpPr>
            <p:cNvPr id="6" name="TextBox 6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394833" y="6074380"/>
            <a:ext cx="1752198" cy="450526"/>
            <a:chOff x="0" y="0"/>
            <a:chExt cx="592719" cy="152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92719" cy="152400"/>
            </a:xfrm>
            <a:custGeom>
              <a:avLst/>
              <a:gdLst/>
              <a:ahLst/>
              <a:cxnLst/>
              <a:rect l="l" t="t" r="r" b="b"/>
              <a:pathLst>
                <a:path w="592719" h="152400">
                  <a:moveTo>
                    <a:pt x="0" y="0"/>
                  </a:moveTo>
                  <a:lnTo>
                    <a:pt x="592719" y="0"/>
                  </a:lnTo>
                  <a:lnTo>
                    <a:pt x="59271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689026" y="5475212"/>
            <a:ext cx="2581907" cy="450526"/>
            <a:chOff x="0" y="0"/>
            <a:chExt cx="873386" cy="152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3386" cy="152400"/>
            </a:xfrm>
            <a:custGeom>
              <a:avLst/>
              <a:gdLst/>
              <a:ahLst/>
              <a:cxnLst/>
              <a:rect l="l" t="t" r="r" b="b"/>
              <a:pathLst>
                <a:path w="873386" h="152400">
                  <a:moveTo>
                    <a:pt x="0" y="0"/>
                  </a:moveTo>
                  <a:lnTo>
                    <a:pt x="873386" y="0"/>
                  </a:lnTo>
                  <a:lnTo>
                    <a:pt x="87338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030354" y="7139962"/>
            <a:ext cx="507637" cy="450526"/>
            <a:chOff x="0" y="0"/>
            <a:chExt cx="171719" cy="152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1719" cy="152400"/>
            </a:xfrm>
            <a:custGeom>
              <a:avLst/>
              <a:gdLst/>
              <a:ahLst/>
              <a:cxnLst/>
              <a:rect l="l" t="t" r="r" b="b"/>
              <a:pathLst>
                <a:path w="171719" h="152400">
                  <a:moveTo>
                    <a:pt x="0" y="0"/>
                  </a:moveTo>
                  <a:lnTo>
                    <a:pt x="171719" y="0"/>
                  </a:lnTo>
                  <a:lnTo>
                    <a:pt x="17171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9923886" y="7139962"/>
            <a:ext cx="702100" cy="450526"/>
            <a:chOff x="0" y="0"/>
            <a:chExt cx="237500" cy="152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7500" cy="152400"/>
            </a:xfrm>
            <a:custGeom>
              <a:avLst/>
              <a:gdLst/>
              <a:ahLst/>
              <a:cxnLst/>
              <a:rect l="l" t="t" r="r" b="b"/>
              <a:pathLst>
                <a:path w="237500" h="152400">
                  <a:moveTo>
                    <a:pt x="0" y="0"/>
                  </a:moveTo>
                  <a:lnTo>
                    <a:pt x="237500" y="0"/>
                  </a:lnTo>
                  <a:lnTo>
                    <a:pt x="23750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4841551" y="4580809"/>
            <a:ext cx="335280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1616"/>
                </a:solidFill>
                <a:cs typeface="Open Sans Light Bold"/>
              </a:rPr>
              <a:t>รหัส บัตรเครดิต 16 ตัว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109216" y="5418062"/>
            <a:ext cx="174152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1616"/>
                </a:solidFill>
                <a:cs typeface="Open Sans Light Bold"/>
              </a:rPr>
              <a:t>ชื่อผู้ถือบัตร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58249" y="6069453"/>
            <a:ext cx="1238767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solidFill>
                  <a:srgbClr val="FF1616"/>
                </a:solidFill>
                <a:latin typeface="Open Sans Light Bold"/>
              </a:rPr>
              <a:t>00/00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052894" y="7167105"/>
            <a:ext cx="462558" cy="358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1616"/>
                </a:solidFill>
                <a:latin typeface="Open Sans Light Bold"/>
              </a:rPr>
              <a:t>xxx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43657" y="7167105"/>
            <a:ext cx="462558" cy="358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1616"/>
                </a:solidFill>
                <a:latin typeface="Open Sans Light Bold"/>
              </a:rPr>
              <a:t>xxx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84883" y="2102235"/>
            <a:ext cx="13118234" cy="608253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35437" y="952500"/>
            <a:ext cx="14617125" cy="64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000000"/>
                </a:solidFill>
                <a:cs typeface="Open Sans Extra Bold"/>
              </a:rPr>
              <a:t>กดยืนยันการลบเครื่อง </a:t>
            </a:r>
            <a:r>
              <a:rPr lang="en-US" sz="3748">
                <a:solidFill>
                  <a:srgbClr val="FF914D"/>
                </a:solidFill>
                <a:latin typeface="Open Sans Extra Bold"/>
              </a:rPr>
              <a:t>Server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714562" y="5850112"/>
            <a:ext cx="1585390" cy="828031"/>
            <a:chOff x="0" y="0"/>
            <a:chExt cx="1011750" cy="5284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1750" cy="528425"/>
            </a:xfrm>
            <a:custGeom>
              <a:avLst/>
              <a:gdLst/>
              <a:ahLst/>
              <a:cxnLst/>
              <a:rect l="l" t="t" r="r" b="b"/>
              <a:pathLst>
                <a:path w="1011750" h="528425">
                  <a:moveTo>
                    <a:pt x="0" y="0"/>
                  </a:moveTo>
                  <a:lnTo>
                    <a:pt x="0" y="528425"/>
                  </a:lnTo>
                  <a:lnTo>
                    <a:pt x="1011750" y="528425"/>
                  </a:lnTo>
                  <a:lnTo>
                    <a:pt x="1011750" y="0"/>
                  </a:lnTo>
                  <a:lnTo>
                    <a:pt x="0" y="0"/>
                  </a:lnTo>
                  <a:close/>
                  <a:moveTo>
                    <a:pt x="950790" y="467465"/>
                  </a:moveTo>
                  <a:lnTo>
                    <a:pt x="59690" y="467465"/>
                  </a:lnTo>
                  <a:lnTo>
                    <a:pt x="59690" y="59690"/>
                  </a:lnTo>
                  <a:lnTo>
                    <a:pt x="950790" y="59690"/>
                  </a:lnTo>
                  <a:lnTo>
                    <a:pt x="950790" y="467465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79328" y="2262055"/>
            <a:ext cx="13129345" cy="653249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62678" y="2463861"/>
            <a:ext cx="13345995" cy="1084565"/>
            <a:chOff x="0" y="0"/>
            <a:chExt cx="8517023" cy="6921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17023" cy="692138"/>
            </a:xfrm>
            <a:custGeom>
              <a:avLst/>
              <a:gdLst/>
              <a:ahLst/>
              <a:cxnLst/>
              <a:rect l="l" t="t" r="r" b="b"/>
              <a:pathLst>
                <a:path w="8517023" h="692138">
                  <a:moveTo>
                    <a:pt x="0" y="0"/>
                  </a:moveTo>
                  <a:lnTo>
                    <a:pt x="0" y="692138"/>
                  </a:lnTo>
                  <a:lnTo>
                    <a:pt x="8517023" y="692138"/>
                  </a:lnTo>
                  <a:lnTo>
                    <a:pt x="8517023" y="0"/>
                  </a:lnTo>
                  <a:lnTo>
                    <a:pt x="0" y="0"/>
                  </a:lnTo>
                  <a:close/>
                  <a:moveTo>
                    <a:pt x="8456063" y="631178"/>
                  </a:moveTo>
                  <a:lnTo>
                    <a:pt x="59690" y="631178"/>
                  </a:lnTo>
                  <a:lnTo>
                    <a:pt x="59690" y="59690"/>
                  </a:lnTo>
                  <a:lnTo>
                    <a:pt x="8456063" y="59690"/>
                  </a:lnTo>
                  <a:lnTo>
                    <a:pt x="8456063" y="63117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77259" y="2170628"/>
            <a:ext cx="13133483" cy="671534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35437" y="952500"/>
            <a:ext cx="14617125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cs typeface="Open Sans Extra Bold"/>
              </a:rPr>
              <a:t>การเปิดเครื่อง </a:t>
            </a:r>
            <a:r>
              <a:rPr lang="en-US" sz="4200">
                <a:solidFill>
                  <a:srgbClr val="FF914D"/>
                </a:solidFill>
                <a:latin typeface="Open Sans Extra Bold"/>
              </a:rPr>
              <a:t>Server Instances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577259" y="5143500"/>
            <a:ext cx="675305" cy="528964"/>
            <a:chOff x="0" y="0"/>
            <a:chExt cx="663066" cy="5193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3066" cy="519378"/>
            </a:xfrm>
            <a:custGeom>
              <a:avLst/>
              <a:gdLst/>
              <a:ahLst/>
              <a:cxnLst/>
              <a:rect l="l" t="t" r="r" b="b"/>
              <a:pathLst>
                <a:path w="663066" h="519378">
                  <a:moveTo>
                    <a:pt x="0" y="0"/>
                  </a:moveTo>
                  <a:lnTo>
                    <a:pt x="0" y="519378"/>
                  </a:lnTo>
                  <a:lnTo>
                    <a:pt x="663066" y="519378"/>
                  </a:lnTo>
                  <a:lnTo>
                    <a:pt x="663066" y="0"/>
                  </a:lnTo>
                  <a:lnTo>
                    <a:pt x="0" y="0"/>
                  </a:lnTo>
                  <a:close/>
                  <a:moveTo>
                    <a:pt x="602106" y="458418"/>
                  </a:moveTo>
                  <a:lnTo>
                    <a:pt x="59690" y="458418"/>
                  </a:lnTo>
                  <a:lnTo>
                    <a:pt x="59690" y="59690"/>
                  </a:lnTo>
                  <a:lnTo>
                    <a:pt x="602106" y="59690"/>
                  </a:lnTo>
                  <a:lnTo>
                    <a:pt x="602106" y="45841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150187" y="4109374"/>
            <a:ext cx="1766715" cy="558670"/>
            <a:chOff x="0" y="0"/>
            <a:chExt cx="946265" cy="2992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6265" cy="299227"/>
            </a:xfrm>
            <a:custGeom>
              <a:avLst/>
              <a:gdLst/>
              <a:ahLst/>
              <a:cxnLst/>
              <a:rect l="l" t="t" r="r" b="b"/>
              <a:pathLst>
                <a:path w="946265" h="299227">
                  <a:moveTo>
                    <a:pt x="0" y="0"/>
                  </a:moveTo>
                  <a:lnTo>
                    <a:pt x="0" y="299227"/>
                  </a:lnTo>
                  <a:lnTo>
                    <a:pt x="946265" y="299227"/>
                  </a:lnTo>
                  <a:lnTo>
                    <a:pt x="946265" y="0"/>
                  </a:lnTo>
                  <a:lnTo>
                    <a:pt x="0" y="0"/>
                  </a:lnTo>
                  <a:close/>
                  <a:moveTo>
                    <a:pt x="885305" y="238267"/>
                  </a:moveTo>
                  <a:lnTo>
                    <a:pt x="59690" y="238267"/>
                  </a:lnTo>
                  <a:lnTo>
                    <a:pt x="59690" y="59690"/>
                  </a:lnTo>
                  <a:lnTo>
                    <a:pt x="885305" y="59690"/>
                  </a:lnTo>
                  <a:lnTo>
                    <a:pt x="885305" y="238267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1916902" y="3068510"/>
            <a:ext cx="1304954" cy="558670"/>
            <a:chOff x="0" y="0"/>
            <a:chExt cx="698942" cy="29922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8942" cy="299227"/>
            </a:xfrm>
            <a:custGeom>
              <a:avLst/>
              <a:gdLst/>
              <a:ahLst/>
              <a:cxnLst/>
              <a:rect l="l" t="t" r="r" b="b"/>
              <a:pathLst>
                <a:path w="698942" h="299227">
                  <a:moveTo>
                    <a:pt x="0" y="0"/>
                  </a:moveTo>
                  <a:lnTo>
                    <a:pt x="0" y="299227"/>
                  </a:lnTo>
                  <a:lnTo>
                    <a:pt x="698942" y="299227"/>
                  </a:lnTo>
                  <a:lnTo>
                    <a:pt x="698942" y="0"/>
                  </a:lnTo>
                  <a:lnTo>
                    <a:pt x="0" y="0"/>
                  </a:lnTo>
                  <a:close/>
                  <a:moveTo>
                    <a:pt x="637982" y="238267"/>
                  </a:moveTo>
                  <a:lnTo>
                    <a:pt x="59690" y="238267"/>
                  </a:lnTo>
                  <a:lnTo>
                    <a:pt x="59690" y="59690"/>
                  </a:lnTo>
                  <a:lnTo>
                    <a:pt x="637982" y="59690"/>
                  </a:lnTo>
                  <a:lnTo>
                    <a:pt x="637982" y="238267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1916902" y="5248966"/>
            <a:ext cx="2561971" cy="558670"/>
            <a:chOff x="0" y="0"/>
            <a:chExt cx="1372209" cy="29922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72209" cy="299227"/>
            </a:xfrm>
            <a:custGeom>
              <a:avLst/>
              <a:gdLst/>
              <a:ahLst/>
              <a:cxnLst/>
              <a:rect l="l" t="t" r="r" b="b"/>
              <a:pathLst>
                <a:path w="1372209" h="299227">
                  <a:moveTo>
                    <a:pt x="0" y="0"/>
                  </a:moveTo>
                  <a:lnTo>
                    <a:pt x="0" y="299227"/>
                  </a:lnTo>
                  <a:lnTo>
                    <a:pt x="1372209" y="299227"/>
                  </a:lnTo>
                  <a:lnTo>
                    <a:pt x="1372209" y="0"/>
                  </a:lnTo>
                  <a:lnTo>
                    <a:pt x="0" y="0"/>
                  </a:lnTo>
                  <a:close/>
                  <a:moveTo>
                    <a:pt x="1311249" y="238267"/>
                  </a:moveTo>
                  <a:lnTo>
                    <a:pt x="59690" y="238267"/>
                  </a:lnTo>
                  <a:lnTo>
                    <a:pt x="59690" y="59690"/>
                  </a:lnTo>
                  <a:lnTo>
                    <a:pt x="1311249" y="59690"/>
                  </a:lnTo>
                  <a:lnTo>
                    <a:pt x="1311249" y="238267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5" name="Group 15"/>
          <p:cNvGrpSpPr/>
          <p:nvPr/>
        </p:nvGrpSpPr>
        <p:grpSpPr>
          <a:xfrm rot="-8100000">
            <a:off x="230197" y="4006760"/>
            <a:ext cx="3060331" cy="205227"/>
            <a:chOff x="0" y="0"/>
            <a:chExt cx="6401097" cy="429260"/>
          </a:xfrm>
        </p:grpSpPr>
        <p:sp>
          <p:nvSpPr>
            <p:cNvPr id="16" name="Freeform 16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402068" y="2094428"/>
            <a:ext cx="407490" cy="64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FF914D"/>
                </a:solidFill>
                <a:latin typeface="Open Sans Bold"/>
              </a:rPr>
              <a:t>1.</a:t>
            </a:r>
          </a:p>
        </p:txBody>
      </p:sp>
      <p:grpSp>
        <p:nvGrpSpPr>
          <p:cNvPr id="18" name="Group 18"/>
          <p:cNvGrpSpPr/>
          <p:nvPr/>
        </p:nvGrpSpPr>
        <p:grpSpPr>
          <a:xfrm rot="-486649">
            <a:off x="12913544" y="2820832"/>
            <a:ext cx="3539978" cy="237392"/>
            <a:chOff x="0" y="0"/>
            <a:chExt cx="6401097" cy="429260"/>
          </a:xfrm>
        </p:grpSpPr>
        <p:sp>
          <p:nvSpPr>
            <p:cNvPr id="19" name="Freeform 19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6646582" y="2307394"/>
            <a:ext cx="407490" cy="64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FF914D"/>
                </a:solidFill>
                <a:latin typeface="Open Sans Bold"/>
              </a:rPr>
              <a:t>2.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259300" y="3618443"/>
            <a:ext cx="407490" cy="64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FF914D"/>
                </a:solidFill>
                <a:latin typeface="Open Sans Bold"/>
              </a:rPr>
              <a:t>3.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774285" y="4688698"/>
            <a:ext cx="407490" cy="64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FF914D"/>
                </a:solidFill>
                <a:latin typeface="Open Sans Bold"/>
              </a:rPr>
              <a:t>4.</a:t>
            </a:r>
          </a:p>
        </p:txBody>
      </p:sp>
      <p:grpSp>
        <p:nvGrpSpPr>
          <p:cNvPr id="23" name="Group 23"/>
          <p:cNvGrpSpPr/>
          <p:nvPr/>
        </p:nvGrpSpPr>
        <p:grpSpPr>
          <a:xfrm rot="498573">
            <a:off x="11873288" y="4606205"/>
            <a:ext cx="4732840" cy="317386"/>
            <a:chOff x="0" y="0"/>
            <a:chExt cx="6401097" cy="429260"/>
          </a:xfrm>
        </p:grpSpPr>
        <p:sp>
          <p:nvSpPr>
            <p:cNvPr id="24" name="Freeform 24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25" name="Group 25"/>
          <p:cNvGrpSpPr/>
          <p:nvPr/>
        </p:nvGrpSpPr>
        <p:grpSpPr>
          <a:xfrm rot="-1917060">
            <a:off x="14121768" y="4660523"/>
            <a:ext cx="3112868" cy="208750"/>
            <a:chOff x="0" y="0"/>
            <a:chExt cx="6401097" cy="429260"/>
          </a:xfrm>
        </p:grpSpPr>
        <p:sp>
          <p:nvSpPr>
            <p:cNvPr id="26" name="Freeform 26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149685" y="9182100"/>
            <a:ext cx="14617125" cy="64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000000"/>
                </a:solidFill>
                <a:cs typeface="Open Sans Extra Bold"/>
              </a:rPr>
              <a:t>คลิกตามลำดับ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90494" y="2219566"/>
            <a:ext cx="13107011" cy="584786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248935" y="1940231"/>
            <a:ext cx="13758327" cy="1507846"/>
            <a:chOff x="0" y="0"/>
            <a:chExt cx="7369053" cy="8076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69053" cy="807613"/>
            </a:xfrm>
            <a:custGeom>
              <a:avLst/>
              <a:gdLst/>
              <a:ahLst/>
              <a:cxnLst/>
              <a:rect l="l" t="t" r="r" b="b"/>
              <a:pathLst>
                <a:path w="7369053" h="807613">
                  <a:moveTo>
                    <a:pt x="0" y="0"/>
                  </a:moveTo>
                  <a:lnTo>
                    <a:pt x="0" y="807613"/>
                  </a:lnTo>
                  <a:lnTo>
                    <a:pt x="7369053" y="807613"/>
                  </a:lnTo>
                  <a:lnTo>
                    <a:pt x="7369053" y="0"/>
                  </a:lnTo>
                  <a:lnTo>
                    <a:pt x="0" y="0"/>
                  </a:lnTo>
                  <a:close/>
                  <a:moveTo>
                    <a:pt x="7308093" y="746653"/>
                  </a:moveTo>
                  <a:lnTo>
                    <a:pt x="59690" y="746653"/>
                  </a:lnTo>
                  <a:lnTo>
                    <a:pt x="59690" y="59690"/>
                  </a:lnTo>
                  <a:lnTo>
                    <a:pt x="7308093" y="59690"/>
                  </a:lnTo>
                  <a:lnTo>
                    <a:pt x="7308093" y="746653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631211" y="5143500"/>
            <a:ext cx="1393381" cy="496951"/>
            <a:chOff x="0" y="0"/>
            <a:chExt cx="746304" cy="2661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46304" cy="266170"/>
            </a:xfrm>
            <a:custGeom>
              <a:avLst/>
              <a:gdLst/>
              <a:ahLst/>
              <a:cxnLst/>
              <a:rect l="l" t="t" r="r" b="b"/>
              <a:pathLst>
                <a:path w="746304" h="266170">
                  <a:moveTo>
                    <a:pt x="0" y="0"/>
                  </a:moveTo>
                  <a:lnTo>
                    <a:pt x="0" y="266170"/>
                  </a:lnTo>
                  <a:lnTo>
                    <a:pt x="746304" y="266170"/>
                  </a:lnTo>
                  <a:lnTo>
                    <a:pt x="746304" y="0"/>
                  </a:lnTo>
                  <a:lnTo>
                    <a:pt x="0" y="0"/>
                  </a:lnTo>
                  <a:close/>
                  <a:moveTo>
                    <a:pt x="685344" y="205210"/>
                  </a:moveTo>
                  <a:lnTo>
                    <a:pt x="59690" y="205210"/>
                  </a:lnTo>
                  <a:lnTo>
                    <a:pt x="59690" y="59690"/>
                  </a:lnTo>
                  <a:lnTo>
                    <a:pt x="685344" y="59690"/>
                  </a:lnTo>
                  <a:lnTo>
                    <a:pt x="685344" y="20521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835437" y="8896485"/>
            <a:ext cx="14617125" cy="64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000000"/>
                </a:solidFill>
                <a:cs typeface="Open Sans Extra Bold"/>
              </a:rPr>
              <a:t>รอให้เครื่อง ขึ้นสถานะ </a:t>
            </a:r>
            <a:r>
              <a:rPr lang="en-US" sz="3748">
                <a:solidFill>
                  <a:srgbClr val="008037"/>
                </a:solidFill>
                <a:latin typeface="Open Sans Extra Bold"/>
              </a:rPr>
              <a:t>Run</a:t>
            </a:r>
            <a:r>
              <a:rPr lang="en-US" sz="3748">
                <a:solidFill>
                  <a:srgbClr val="000000"/>
                </a:solidFill>
                <a:latin typeface="Open Sans Extra Bold"/>
              </a:rPr>
              <a:t> สีเขียว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92613" y="2285637"/>
            <a:ext cx="13102774" cy="658794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35437" y="952500"/>
            <a:ext cx="14617125" cy="647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>
                <a:solidFill>
                  <a:srgbClr val="FF914D"/>
                </a:solidFill>
                <a:latin typeface="Open Sans Extra Bold"/>
              </a:rPr>
              <a:t>Start</a:t>
            </a:r>
            <a:r>
              <a:rPr lang="en-US" sz="3748">
                <a:solidFill>
                  <a:srgbClr val="000000"/>
                </a:solidFill>
                <a:latin typeface="Open Sans Extra Bold"/>
              </a:rPr>
              <a:t> เครื่อง </a:t>
            </a:r>
            <a:r>
              <a:rPr lang="en-US" sz="3748">
                <a:solidFill>
                  <a:srgbClr val="FF914D"/>
                </a:solidFill>
                <a:latin typeface="Open Sans Extra Bold"/>
              </a:rPr>
              <a:t>Server</a:t>
            </a:r>
            <a:r>
              <a:rPr lang="en-US" sz="3748">
                <a:solidFill>
                  <a:srgbClr val="000000"/>
                </a:solidFill>
                <a:latin typeface="Open Sans Extra Bold"/>
              </a:rPr>
              <a:t> สำเร็จ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605557" y="5331133"/>
            <a:ext cx="1393381" cy="496951"/>
            <a:chOff x="0" y="0"/>
            <a:chExt cx="746304" cy="2661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6304" cy="266170"/>
            </a:xfrm>
            <a:custGeom>
              <a:avLst/>
              <a:gdLst/>
              <a:ahLst/>
              <a:cxnLst/>
              <a:rect l="l" t="t" r="r" b="b"/>
              <a:pathLst>
                <a:path w="746304" h="266170">
                  <a:moveTo>
                    <a:pt x="0" y="0"/>
                  </a:moveTo>
                  <a:lnTo>
                    <a:pt x="0" y="266170"/>
                  </a:lnTo>
                  <a:lnTo>
                    <a:pt x="746304" y="266170"/>
                  </a:lnTo>
                  <a:lnTo>
                    <a:pt x="746304" y="0"/>
                  </a:lnTo>
                  <a:lnTo>
                    <a:pt x="0" y="0"/>
                  </a:lnTo>
                  <a:close/>
                  <a:moveTo>
                    <a:pt x="685344" y="205210"/>
                  </a:moveTo>
                  <a:lnTo>
                    <a:pt x="59690" y="205210"/>
                  </a:lnTo>
                  <a:lnTo>
                    <a:pt x="59690" y="59690"/>
                  </a:lnTo>
                  <a:lnTo>
                    <a:pt x="685344" y="59690"/>
                  </a:lnTo>
                  <a:lnTo>
                    <a:pt x="685344" y="20521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0388" y="2870663"/>
            <a:ext cx="16378912" cy="1230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000000"/>
                </a:solidFill>
                <a:cs typeface="Open Sans Extra Bold"/>
              </a:rPr>
              <a:t>การเข้าไปตั้งค่าเครื่อง </a:t>
            </a:r>
            <a:r>
              <a:rPr lang="en-US" sz="7200">
                <a:solidFill>
                  <a:srgbClr val="FF914D"/>
                </a:solidFill>
                <a:latin typeface="Open Sans Extra Bold"/>
              </a:rPr>
              <a:t>Server Instances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71192" y="4435597"/>
            <a:ext cx="11145615" cy="1103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cs typeface="Open Sans"/>
              </a:rPr>
              <a:t>ในการเข้าไปตั้งค่าเครื่อง Server ทำได้หลายวิธี ใน Lap นี้จะใช้วิธี </a:t>
            </a:r>
            <a:r>
              <a:rPr lang="en-US" sz="3200">
                <a:solidFill>
                  <a:srgbClr val="FF914D"/>
                </a:solidFill>
                <a:latin typeface="Open Sans Bold"/>
              </a:rPr>
              <a:t>SSH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 หรือ </a:t>
            </a:r>
            <a:r>
              <a:rPr lang="en-US" sz="3200">
                <a:solidFill>
                  <a:srgbClr val="FF914D"/>
                </a:solidFill>
                <a:latin typeface="Open Sans Bold"/>
              </a:rPr>
              <a:t>Secure Shell </a:t>
            </a:r>
            <a:r>
              <a:rPr lang="en-US" sz="3200">
                <a:solidFill>
                  <a:srgbClr val="000000"/>
                </a:solidFill>
                <a:latin typeface="Open Sans"/>
              </a:rPr>
              <a:t> จากเครื่อง </a:t>
            </a:r>
            <a:r>
              <a:rPr lang="en-US" sz="3200">
                <a:solidFill>
                  <a:srgbClr val="FF914D"/>
                </a:solidFill>
                <a:latin typeface="Open Sans Bold"/>
              </a:rPr>
              <a:t>Client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121589" y="5964437"/>
            <a:ext cx="1896510" cy="2857755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6" name="TextBox 6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42753" y="3528328"/>
            <a:ext cx="3632063" cy="204303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62800" y="7707097"/>
            <a:ext cx="2965183" cy="123935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5" name="TextBox 5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พี่เจมส์ ตาโต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993990" y="407935"/>
            <a:ext cx="12300019" cy="2182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FF914D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เครื่องมือที่ต้องเตรียม</a:t>
            </a:r>
          </a:p>
          <a:p>
            <a:pPr algn="ctr">
              <a:lnSpc>
                <a:spcPts val="6719"/>
              </a:lnSpc>
            </a:pPr>
            <a:endParaRPr lang="en-US" sz="7200">
              <a:solidFill>
                <a:srgbClr val="FF914D"/>
              </a:solidFill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75980" y="2688506"/>
            <a:ext cx="8341876" cy="59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0" lvl="1"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1. </a:t>
            </a:r>
            <a:r>
              <a:rPr lang="en-US" sz="34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โปรเเกรมเขียนโค้ด</a:t>
            </a:r>
            <a:r>
              <a:rPr lang="en-US" sz="34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3400" dirty="0">
                <a:solidFill>
                  <a:srgbClr val="2A7AD1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Visual </a:t>
            </a:r>
            <a:r>
              <a:rPr lang="en-US" sz="3400" dirty="0" err="1">
                <a:solidFill>
                  <a:srgbClr val="2A7AD1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Staudio</a:t>
            </a:r>
            <a:r>
              <a:rPr lang="en-US" sz="3400" dirty="0">
                <a:solidFill>
                  <a:srgbClr val="2A7AD1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Code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05200" y="6237374"/>
            <a:ext cx="12497787" cy="576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2.  </a:t>
            </a:r>
            <a:r>
              <a:rPr lang="en-US" sz="3400" dirty="0">
                <a:solidFill>
                  <a:srgbClr val="FC7E1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git</a:t>
            </a:r>
            <a:r>
              <a:rPr lang="en-US" sz="34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เพื่อให้เครื่อง</a:t>
            </a:r>
            <a:r>
              <a:rPr lang="en-US" sz="34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3400" dirty="0">
                <a:solidFill>
                  <a:srgbClr val="2A7AD1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Windows</a:t>
            </a:r>
            <a:r>
              <a:rPr lang="en-US" sz="34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สามารถใช้</a:t>
            </a:r>
            <a:r>
              <a:rPr lang="en-US" sz="34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command line </a:t>
            </a:r>
            <a:r>
              <a:rPr lang="en-US" sz="34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ของ</a:t>
            </a:r>
            <a:r>
              <a:rPr lang="en-US" sz="34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3400" dirty="0">
                <a:solidFill>
                  <a:srgbClr val="2A7AD1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Linux</a:t>
            </a:r>
            <a:r>
              <a:rPr lang="en-US" sz="34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34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หรือ</a:t>
            </a:r>
            <a:r>
              <a:rPr lang="en-US" sz="34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Mac </a:t>
            </a:r>
            <a:r>
              <a:rPr lang="en-US" sz="34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ได้</a:t>
            </a:r>
            <a:endParaRPr lang="en-US" sz="3400" dirty="0">
              <a:solidFill>
                <a:srgbClr val="000000"/>
              </a:solidFill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87848" y="5214937"/>
            <a:ext cx="15512304" cy="222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ถ้าใครใช้เครื่อง</a:t>
            </a:r>
            <a:r>
              <a:rPr lang="en-US" sz="42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4200" dirty="0">
                <a:solidFill>
                  <a:srgbClr val="FC7E1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Mac</a:t>
            </a:r>
            <a:r>
              <a:rPr lang="en-US" sz="42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หรือ</a:t>
            </a:r>
            <a:r>
              <a:rPr lang="en-US" sz="42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4200" dirty="0">
                <a:solidFill>
                  <a:srgbClr val="FC7E1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Linux</a:t>
            </a:r>
            <a:r>
              <a:rPr lang="en-US" sz="42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อยู่เเล้วก็</a:t>
            </a:r>
            <a:r>
              <a:rPr lang="en-US" sz="42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ไม่ต้องทำขั้นตอนการเตรียมเครื่องมือก็ได้</a:t>
            </a:r>
            <a:r>
              <a:rPr lang="en-US" sz="42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เพราะ</a:t>
            </a:r>
            <a:r>
              <a:rPr lang="en-US" sz="42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 </a:t>
            </a:r>
            <a:r>
              <a:rPr lang="en-US" sz="4200" dirty="0">
                <a:solidFill>
                  <a:srgbClr val="FC7E1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Mac OS </a:t>
            </a:r>
            <a:r>
              <a:rPr lang="en-US" sz="42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กับ</a:t>
            </a:r>
            <a:r>
              <a:rPr lang="en-US" sz="42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4200" dirty="0">
                <a:solidFill>
                  <a:srgbClr val="FC7E1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Linux</a:t>
            </a:r>
            <a:r>
              <a:rPr lang="en-US" sz="42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สามารถ</a:t>
            </a:r>
            <a:r>
              <a:rPr lang="en-US" sz="42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4200" dirty="0">
                <a:solidFill>
                  <a:srgbClr val="FC7E1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SSH</a:t>
            </a:r>
            <a:r>
              <a:rPr lang="en-US" sz="42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เข้าเครื่อง</a:t>
            </a:r>
            <a:r>
              <a:rPr lang="en-US" sz="42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Server </a:t>
            </a:r>
            <a:r>
              <a:rPr lang="en-US" sz="42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ได้เลย</a:t>
            </a:r>
            <a:r>
              <a:rPr lang="en-US" sz="42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เพราะมี</a:t>
            </a:r>
            <a:r>
              <a:rPr lang="en-US" sz="42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Git </a:t>
            </a:r>
            <a:r>
              <a:rPr lang="en-US" sz="42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อยู่ในตัวระบบอยู่เเล้ว</a:t>
            </a:r>
            <a:r>
              <a:rPr lang="en-US" sz="42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หรือว่าจะโหลด</a:t>
            </a:r>
            <a:r>
              <a:rPr lang="en-US" sz="42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</a:p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เเค่</a:t>
            </a:r>
            <a:r>
              <a:rPr lang="en-US" sz="42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4200" dirty="0">
                <a:solidFill>
                  <a:srgbClr val="FC7E1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Visual Studio Code</a:t>
            </a:r>
            <a:r>
              <a:rPr lang="en-US" sz="42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42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มาก็ได้</a:t>
            </a:r>
            <a:r>
              <a:rPr lang="en-US" sz="4200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79061" y="1028700"/>
            <a:ext cx="2529878" cy="349606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510374" y="9615499"/>
            <a:ext cx="4993776" cy="683732"/>
            <a:chOff x="0" y="38100"/>
            <a:chExt cx="6658368" cy="911643"/>
          </a:xfrm>
        </p:grpSpPr>
        <p:sp>
          <p:nvSpPr>
            <p:cNvPr id="5" name="TextBox 5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พี่เจมส์ ตาโต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38034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6744" y="2143081"/>
            <a:ext cx="13454512" cy="600083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70270" y="704215"/>
            <a:ext cx="6501272" cy="58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400">
                <a:solidFill>
                  <a:srgbClr val="000000"/>
                </a:solidFill>
                <a:cs typeface="Open Sans Light Bold"/>
              </a:rPr>
              <a:t>ดาวโหลด </a:t>
            </a:r>
            <a:r>
              <a:rPr lang="en-US" sz="3400">
                <a:solidFill>
                  <a:srgbClr val="FC7E10"/>
                </a:solidFill>
                <a:latin typeface="Open Sans Light Bold"/>
              </a:rPr>
              <a:t>Visual Studio Code</a:t>
            </a:r>
            <a:r>
              <a:rPr lang="en-US" sz="3400">
                <a:solidFill>
                  <a:srgbClr val="000000"/>
                </a:solidFill>
                <a:latin typeface="Open Sans Light Bold"/>
              </a:rPr>
              <a:t>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79382" y="704215"/>
            <a:ext cx="6608088" cy="58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2779D0"/>
                </a:solidFill>
                <a:latin typeface="Open Sans Light Bold"/>
              </a:rPr>
              <a:t>https://code.visualstudio.com/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092489" y="5605261"/>
            <a:ext cx="752045" cy="2036156"/>
            <a:chOff x="0" y="0"/>
            <a:chExt cx="402800" cy="10905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2800" cy="1090579"/>
            </a:xfrm>
            <a:custGeom>
              <a:avLst/>
              <a:gdLst/>
              <a:ahLst/>
              <a:cxnLst/>
              <a:rect l="l" t="t" r="r" b="b"/>
              <a:pathLst>
                <a:path w="402800" h="1090579">
                  <a:moveTo>
                    <a:pt x="0" y="0"/>
                  </a:moveTo>
                  <a:lnTo>
                    <a:pt x="0" y="1090579"/>
                  </a:lnTo>
                  <a:lnTo>
                    <a:pt x="402800" y="1090579"/>
                  </a:lnTo>
                  <a:lnTo>
                    <a:pt x="402800" y="0"/>
                  </a:lnTo>
                  <a:lnTo>
                    <a:pt x="0" y="0"/>
                  </a:lnTo>
                  <a:close/>
                  <a:moveTo>
                    <a:pt x="341840" y="1029619"/>
                  </a:moveTo>
                  <a:lnTo>
                    <a:pt x="59690" y="1029619"/>
                  </a:lnTo>
                  <a:lnTo>
                    <a:pt x="59690" y="59690"/>
                  </a:lnTo>
                  <a:lnTo>
                    <a:pt x="341840" y="59690"/>
                  </a:lnTo>
                  <a:lnTo>
                    <a:pt x="341840" y="1029619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5893364" y="8933815"/>
            <a:ext cx="6501272" cy="58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2A7AD1"/>
                </a:solidFill>
                <a:cs typeface="Open Sans Light Bold"/>
              </a:rPr>
              <a:t>เลือกดาวโหลดตามระบบปฏิบัติการ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41341" y="1028700"/>
            <a:ext cx="10005319" cy="8229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66836" y="8470052"/>
            <a:ext cx="752045" cy="788248"/>
            <a:chOff x="0" y="0"/>
            <a:chExt cx="402800" cy="4221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2800" cy="422191"/>
            </a:xfrm>
            <a:custGeom>
              <a:avLst/>
              <a:gdLst/>
              <a:ahLst/>
              <a:cxnLst/>
              <a:rect l="l" t="t" r="r" b="b"/>
              <a:pathLst>
                <a:path w="402800" h="422191">
                  <a:moveTo>
                    <a:pt x="0" y="0"/>
                  </a:moveTo>
                  <a:lnTo>
                    <a:pt x="0" y="422191"/>
                  </a:lnTo>
                  <a:lnTo>
                    <a:pt x="402800" y="422191"/>
                  </a:lnTo>
                  <a:lnTo>
                    <a:pt x="402800" y="0"/>
                  </a:lnTo>
                  <a:lnTo>
                    <a:pt x="0" y="0"/>
                  </a:lnTo>
                  <a:close/>
                  <a:moveTo>
                    <a:pt x="341840" y="361231"/>
                  </a:moveTo>
                  <a:lnTo>
                    <a:pt x="59690" y="361231"/>
                  </a:lnTo>
                  <a:lnTo>
                    <a:pt x="59690" y="59690"/>
                  </a:lnTo>
                  <a:lnTo>
                    <a:pt x="341840" y="59690"/>
                  </a:lnTo>
                  <a:lnTo>
                    <a:pt x="341840" y="361231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231682" y="7275268"/>
            <a:ext cx="2573438" cy="557367"/>
            <a:chOff x="0" y="0"/>
            <a:chExt cx="1378351" cy="2985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78351" cy="298530"/>
            </a:xfrm>
            <a:custGeom>
              <a:avLst/>
              <a:gdLst/>
              <a:ahLst/>
              <a:cxnLst/>
              <a:rect l="l" t="t" r="r" b="b"/>
              <a:pathLst>
                <a:path w="1378351" h="298530">
                  <a:moveTo>
                    <a:pt x="0" y="0"/>
                  </a:moveTo>
                  <a:lnTo>
                    <a:pt x="0" y="298530"/>
                  </a:lnTo>
                  <a:lnTo>
                    <a:pt x="1378351" y="298530"/>
                  </a:lnTo>
                  <a:lnTo>
                    <a:pt x="1378351" y="0"/>
                  </a:lnTo>
                  <a:lnTo>
                    <a:pt x="0" y="0"/>
                  </a:lnTo>
                  <a:close/>
                  <a:moveTo>
                    <a:pt x="1317391" y="237570"/>
                  </a:moveTo>
                  <a:lnTo>
                    <a:pt x="59690" y="237570"/>
                  </a:lnTo>
                  <a:lnTo>
                    <a:pt x="59690" y="59690"/>
                  </a:lnTo>
                  <a:lnTo>
                    <a:pt x="1317391" y="59690"/>
                  </a:lnTo>
                  <a:lnTo>
                    <a:pt x="1317391" y="23757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8100000">
            <a:off x="3758144" y="7843436"/>
            <a:ext cx="3060331" cy="205227"/>
            <a:chOff x="0" y="0"/>
            <a:chExt cx="6401097" cy="429260"/>
          </a:xfrm>
        </p:grpSpPr>
        <p:sp>
          <p:nvSpPr>
            <p:cNvPr id="11" name="Freeform 11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667000" y="3978762"/>
            <a:ext cx="692342" cy="647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 dirty="0">
                <a:solidFill>
                  <a:srgbClr val="FF914D"/>
                </a:solidFill>
                <a:latin typeface="Open Sans Bold"/>
              </a:rPr>
              <a:t>2.</a:t>
            </a:r>
          </a:p>
        </p:txBody>
      </p:sp>
      <p:grpSp>
        <p:nvGrpSpPr>
          <p:cNvPr id="13" name="Group 13"/>
          <p:cNvGrpSpPr/>
          <p:nvPr/>
        </p:nvGrpSpPr>
        <p:grpSpPr>
          <a:xfrm rot="-8100000">
            <a:off x="2826765" y="5832091"/>
            <a:ext cx="4339171" cy="290986"/>
            <a:chOff x="0" y="0"/>
            <a:chExt cx="6401097" cy="429260"/>
          </a:xfrm>
        </p:grpSpPr>
        <p:sp>
          <p:nvSpPr>
            <p:cNvPr id="14" name="Freeform 14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3505200" y="6429685"/>
            <a:ext cx="636140" cy="647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 dirty="0">
                <a:solidFill>
                  <a:srgbClr val="FF914D"/>
                </a:solidFill>
                <a:latin typeface="Open Sans Bold"/>
              </a:rPr>
              <a:t>1.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90637" y="2251492"/>
            <a:ext cx="4106726" cy="246403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47445" y="5157670"/>
            <a:ext cx="12193109" cy="123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u="sng" dirty="0" err="1">
                <a:solidFill>
                  <a:srgbClr val="FF914D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สมัครบัญชีผู้ใช้</a:t>
            </a:r>
            <a:r>
              <a:rPr lang="en-US" sz="8000" u="sng" dirty="0">
                <a:solidFill>
                  <a:srgbClr val="FF914D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en-US" sz="8000" u="sng" dirty="0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AWS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09570" y="6717202"/>
            <a:ext cx="3268861" cy="58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 err="1">
                <a:solidFill>
                  <a:srgbClr val="000000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เว็บไซต์ในการสมัคร</a:t>
            </a:r>
            <a:endParaRPr lang="en-US" sz="3400" dirty="0">
              <a:solidFill>
                <a:srgbClr val="000000"/>
              </a:solidFill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97429" y="7453213"/>
            <a:ext cx="10280571" cy="582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38B6FF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https://portal.aws.amazon.com/billing/signup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944600" y="9486900"/>
            <a:ext cx="4993776" cy="683732"/>
            <a:chOff x="0" y="38100"/>
            <a:chExt cx="6658368" cy="911643"/>
          </a:xfrm>
        </p:grpSpPr>
        <p:sp>
          <p:nvSpPr>
            <p:cNvPr id="7" name="TextBox 7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พี่เจมส์ ตาโต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38034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pc="254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72700" y="857696"/>
            <a:ext cx="10342600" cy="857160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4695236" y="7441352"/>
            <a:ext cx="2649425" cy="536788"/>
            <a:chOff x="0" y="0"/>
            <a:chExt cx="1419050" cy="2875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19050" cy="287507"/>
            </a:xfrm>
            <a:custGeom>
              <a:avLst/>
              <a:gdLst/>
              <a:ahLst/>
              <a:cxnLst/>
              <a:rect l="l" t="t" r="r" b="b"/>
              <a:pathLst>
                <a:path w="1419050" h="287507">
                  <a:moveTo>
                    <a:pt x="0" y="0"/>
                  </a:moveTo>
                  <a:lnTo>
                    <a:pt x="0" y="287507"/>
                  </a:lnTo>
                  <a:lnTo>
                    <a:pt x="1419050" y="287507"/>
                  </a:lnTo>
                  <a:lnTo>
                    <a:pt x="1419050" y="0"/>
                  </a:lnTo>
                  <a:lnTo>
                    <a:pt x="0" y="0"/>
                  </a:lnTo>
                  <a:close/>
                  <a:moveTo>
                    <a:pt x="1358090" y="226547"/>
                  </a:moveTo>
                  <a:lnTo>
                    <a:pt x="59690" y="226547"/>
                  </a:lnTo>
                  <a:lnTo>
                    <a:pt x="59690" y="59690"/>
                  </a:lnTo>
                  <a:lnTo>
                    <a:pt x="1358090" y="59690"/>
                  </a:lnTo>
                  <a:lnTo>
                    <a:pt x="1358090" y="226547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1080796" y="8500532"/>
            <a:ext cx="1575005" cy="552028"/>
            <a:chOff x="0" y="0"/>
            <a:chExt cx="843583" cy="2956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43583" cy="295670"/>
            </a:xfrm>
            <a:custGeom>
              <a:avLst/>
              <a:gdLst/>
              <a:ahLst/>
              <a:cxnLst/>
              <a:rect l="l" t="t" r="r" b="b"/>
              <a:pathLst>
                <a:path w="843583" h="295670">
                  <a:moveTo>
                    <a:pt x="0" y="0"/>
                  </a:moveTo>
                  <a:lnTo>
                    <a:pt x="0" y="295670"/>
                  </a:lnTo>
                  <a:lnTo>
                    <a:pt x="843583" y="295670"/>
                  </a:lnTo>
                  <a:lnTo>
                    <a:pt x="843583" y="0"/>
                  </a:lnTo>
                  <a:lnTo>
                    <a:pt x="0" y="0"/>
                  </a:lnTo>
                  <a:close/>
                  <a:moveTo>
                    <a:pt x="782623" y="234710"/>
                  </a:moveTo>
                  <a:lnTo>
                    <a:pt x="59690" y="234710"/>
                  </a:lnTo>
                  <a:lnTo>
                    <a:pt x="59690" y="59690"/>
                  </a:lnTo>
                  <a:lnTo>
                    <a:pt x="782623" y="59690"/>
                  </a:lnTo>
                  <a:lnTo>
                    <a:pt x="782623" y="23471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8" name="TextBox 8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74631" y="1270646"/>
            <a:ext cx="10338737" cy="847629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299004" y="446405"/>
            <a:ext cx="8074210" cy="58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FF914D"/>
                </a:solidFill>
                <a:cs typeface="Open Sans Light Bold"/>
              </a:rPr>
              <a:t>ให้ใส่เครื่องหมายถูกทุกตัว เเล้วกด Next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233196" y="8882744"/>
            <a:ext cx="1529285" cy="751111"/>
            <a:chOff x="0" y="0"/>
            <a:chExt cx="819095" cy="4023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9095" cy="402300"/>
            </a:xfrm>
            <a:custGeom>
              <a:avLst/>
              <a:gdLst/>
              <a:ahLst/>
              <a:cxnLst/>
              <a:rect l="l" t="t" r="r" b="b"/>
              <a:pathLst>
                <a:path w="819095" h="402300">
                  <a:moveTo>
                    <a:pt x="0" y="0"/>
                  </a:moveTo>
                  <a:lnTo>
                    <a:pt x="0" y="402300"/>
                  </a:lnTo>
                  <a:lnTo>
                    <a:pt x="819095" y="402300"/>
                  </a:lnTo>
                  <a:lnTo>
                    <a:pt x="819095" y="0"/>
                  </a:lnTo>
                  <a:lnTo>
                    <a:pt x="0" y="0"/>
                  </a:lnTo>
                  <a:close/>
                  <a:moveTo>
                    <a:pt x="758135" y="341340"/>
                  </a:moveTo>
                  <a:lnTo>
                    <a:pt x="59690" y="341340"/>
                  </a:lnTo>
                  <a:lnTo>
                    <a:pt x="59690" y="59690"/>
                  </a:lnTo>
                  <a:lnTo>
                    <a:pt x="758135" y="59690"/>
                  </a:lnTo>
                  <a:lnTo>
                    <a:pt x="758135" y="34134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4534362" y="4135484"/>
            <a:ext cx="764643" cy="2785651"/>
            <a:chOff x="0" y="0"/>
            <a:chExt cx="409548" cy="14920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09548" cy="1492014"/>
            </a:xfrm>
            <a:custGeom>
              <a:avLst/>
              <a:gdLst/>
              <a:ahLst/>
              <a:cxnLst/>
              <a:rect l="l" t="t" r="r" b="b"/>
              <a:pathLst>
                <a:path w="409548" h="1492014">
                  <a:moveTo>
                    <a:pt x="0" y="0"/>
                  </a:moveTo>
                  <a:lnTo>
                    <a:pt x="0" y="1492014"/>
                  </a:lnTo>
                  <a:lnTo>
                    <a:pt x="409548" y="1492014"/>
                  </a:lnTo>
                  <a:lnTo>
                    <a:pt x="409548" y="0"/>
                  </a:lnTo>
                  <a:lnTo>
                    <a:pt x="0" y="0"/>
                  </a:lnTo>
                  <a:close/>
                  <a:moveTo>
                    <a:pt x="348588" y="1431054"/>
                  </a:moveTo>
                  <a:lnTo>
                    <a:pt x="59690" y="1431054"/>
                  </a:lnTo>
                  <a:lnTo>
                    <a:pt x="59690" y="59690"/>
                  </a:lnTo>
                  <a:lnTo>
                    <a:pt x="348588" y="59690"/>
                  </a:lnTo>
                  <a:lnTo>
                    <a:pt x="348588" y="1431054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73114" y="1279764"/>
            <a:ext cx="9341773" cy="772747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958876" y="8256125"/>
            <a:ext cx="1529285" cy="751111"/>
            <a:chOff x="0" y="0"/>
            <a:chExt cx="819095" cy="4023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9095" cy="402300"/>
            </a:xfrm>
            <a:custGeom>
              <a:avLst/>
              <a:gdLst/>
              <a:ahLst/>
              <a:cxnLst/>
              <a:rect l="l" t="t" r="r" b="b"/>
              <a:pathLst>
                <a:path w="819095" h="402300">
                  <a:moveTo>
                    <a:pt x="0" y="0"/>
                  </a:moveTo>
                  <a:lnTo>
                    <a:pt x="0" y="402300"/>
                  </a:lnTo>
                  <a:lnTo>
                    <a:pt x="819095" y="402300"/>
                  </a:lnTo>
                  <a:lnTo>
                    <a:pt x="819095" y="0"/>
                  </a:lnTo>
                  <a:lnTo>
                    <a:pt x="0" y="0"/>
                  </a:lnTo>
                  <a:close/>
                  <a:moveTo>
                    <a:pt x="758135" y="341340"/>
                  </a:moveTo>
                  <a:lnTo>
                    <a:pt x="59690" y="341340"/>
                  </a:lnTo>
                  <a:lnTo>
                    <a:pt x="59690" y="59690"/>
                  </a:lnTo>
                  <a:lnTo>
                    <a:pt x="758135" y="59690"/>
                  </a:lnTo>
                  <a:lnTo>
                    <a:pt x="758135" y="34134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04579" y="1284334"/>
            <a:ext cx="10177830" cy="830259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556390" y="446405"/>
            <a:ext cx="8074210" cy="58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FF914D"/>
                </a:solidFill>
                <a:cs typeface="Open Sans Light Bold"/>
              </a:rPr>
              <a:t>เอาเครื่องหมายถูกออกเเล้วกด finish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055656" y="4392389"/>
            <a:ext cx="569165" cy="496951"/>
            <a:chOff x="0" y="0"/>
            <a:chExt cx="304849" cy="2661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849" cy="266170"/>
            </a:xfrm>
            <a:custGeom>
              <a:avLst/>
              <a:gdLst/>
              <a:ahLst/>
              <a:cxnLst/>
              <a:rect l="l" t="t" r="r" b="b"/>
              <a:pathLst>
                <a:path w="304849" h="266170">
                  <a:moveTo>
                    <a:pt x="0" y="0"/>
                  </a:moveTo>
                  <a:lnTo>
                    <a:pt x="0" y="266170"/>
                  </a:lnTo>
                  <a:lnTo>
                    <a:pt x="304849" y="266170"/>
                  </a:lnTo>
                  <a:lnTo>
                    <a:pt x="304849" y="0"/>
                  </a:lnTo>
                  <a:lnTo>
                    <a:pt x="0" y="0"/>
                  </a:lnTo>
                  <a:close/>
                  <a:moveTo>
                    <a:pt x="243889" y="205210"/>
                  </a:moveTo>
                  <a:lnTo>
                    <a:pt x="59690" y="205210"/>
                  </a:lnTo>
                  <a:lnTo>
                    <a:pt x="59690" y="59690"/>
                  </a:lnTo>
                  <a:lnTo>
                    <a:pt x="243889" y="59690"/>
                  </a:lnTo>
                  <a:lnTo>
                    <a:pt x="243889" y="20521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1469416" y="8761349"/>
            <a:ext cx="1757885" cy="825574"/>
            <a:chOff x="0" y="0"/>
            <a:chExt cx="941535" cy="44218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1535" cy="442183"/>
            </a:xfrm>
            <a:custGeom>
              <a:avLst/>
              <a:gdLst/>
              <a:ahLst/>
              <a:cxnLst/>
              <a:rect l="l" t="t" r="r" b="b"/>
              <a:pathLst>
                <a:path w="941535" h="442183">
                  <a:moveTo>
                    <a:pt x="0" y="0"/>
                  </a:moveTo>
                  <a:lnTo>
                    <a:pt x="0" y="442183"/>
                  </a:lnTo>
                  <a:lnTo>
                    <a:pt x="941535" y="442183"/>
                  </a:lnTo>
                  <a:lnTo>
                    <a:pt x="941535" y="0"/>
                  </a:lnTo>
                  <a:lnTo>
                    <a:pt x="0" y="0"/>
                  </a:lnTo>
                  <a:close/>
                  <a:moveTo>
                    <a:pt x="880575" y="381223"/>
                  </a:moveTo>
                  <a:lnTo>
                    <a:pt x="59690" y="381223"/>
                  </a:lnTo>
                  <a:lnTo>
                    <a:pt x="59690" y="59690"/>
                  </a:lnTo>
                  <a:lnTo>
                    <a:pt x="880575" y="59690"/>
                  </a:lnTo>
                  <a:lnTo>
                    <a:pt x="880575" y="381223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020657" y="1261782"/>
            <a:ext cx="4246686" cy="79965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691676" y="2131949"/>
            <a:ext cx="4575667" cy="985594"/>
            <a:chOff x="0" y="0"/>
            <a:chExt cx="2450758" cy="52789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50758" cy="527891"/>
            </a:xfrm>
            <a:custGeom>
              <a:avLst/>
              <a:gdLst/>
              <a:ahLst/>
              <a:cxnLst/>
              <a:rect l="l" t="t" r="r" b="b"/>
              <a:pathLst>
                <a:path w="2450758" h="527891">
                  <a:moveTo>
                    <a:pt x="0" y="0"/>
                  </a:moveTo>
                  <a:lnTo>
                    <a:pt x="0" y="527891"/>
                  </a:lnTo>
                  <a:lnTo>
                    <a:pt x="2450758" y="527891"/>
                  </a:lnTo>
                  <a:lnTo>
                    <a:pt x="2450758" y="0"/>
                  </a:lnTo>
                  <a:lnTo>
                    <a:pt x="0" y="0"/>
                  </a:lnTo>
                  <a:close/>
                  <a:moveTo>
                    <a:pt x="2389798" y="466931"/>
                  </a:moveTo>
                  <a:lnTo>
                    <a:pt x="59690" y="466931"/>
                  </a:lnTo>
                  <a:lnTo>
                    <a:pt x="59690" y="59690"/>
                  </a:lnTo>
                  <a:lnTo>
                    <a:pt x="2389798" y="59690"/>
                  </a:lnTo>
                  <a:lnTo>
                    <a:pt x="2389798" y="466931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03650" y="2497281"/>
            <a:ext cx="14280700" cy="676101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255270" y="1481455"/>
            <a:ext cx="6501272" cy="58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 Bold"/>
              </a:rPr>
              <a:t>2. ดาวโหลดเเละติดตั้ง </a:t>
            </a:r>
            <a:r>
              <a:rPr lang="en-US" sz="3400">
                <a:solidFill>
                  <a:srgbClr val="FC7E10"/>
                </a:solidFill>
                <a:latin typeface="Open Sans Light Bold"/>
              </a:rPr>
              <a:t>GIT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29203" y="1481455"/>
            <a:ext cx="5458397" cy="582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 dirty="0">
                <a:solidFill>
                  <a:srgbClr val="2779D0"/>
                </a:solidFill>
                <a:latin typeface="Open Sans Light Bold"/>
              </a:rPr>
              <a:t>https://git-scm.com/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255270" y="7504049"/>
            <a:ext cx="3089767" cy="985594"/>
            <a:chOff x="0" y="0"/>
            <a:chExt cx="1654900" cy="52789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4900" cy="527891"/>
            </a:xfrm>
            <a:custGeom>
              <a:avLst/>
              <a:gdLst/>
              <a:ahLst/>
              <a:cxnLst/>
              <a:rect l="l" t="t" r="r" b="b"/>
              <a:pathLst>
                <a:path w="1654900" h="527891">
                  <a:moveTo>
                    <a:pt x="0" y="0"/>
                  </a:moveTo>
                  <a:lnTo>
                    <a:pt x="0" y="527891"/>
                  </a:lnTo>
                  <a:lnTo>
                    <a:pt x="1654900" y="527891"/>
                  </a:lnTo>
                  <a:lnTo>
                    <a:pt x="1654900" y="0"/>
                  </a:lnTo>
                  <a:lnTo>
                    <a:pt x="0" y="0"/>
                  </a:lnTo>
                  <a:close/>
                  <a:moveTo>
                    <a:pt x="1593940" y="466931"/>
                  </a:moveTo>
                  <a:lnTo>
                    <a:pt x="59690" y="466931"/>
                  </a:lnTo>
                  <a:lnTo>
                    <a:pt x="59690" y="59690"/>
                  </a:lnTo>
                  <a:lnTo>
                    <a:pt x="1593940" y="59690"/>
                  </a:lnTo>
                  <a:lnTo>
                    <a:pt x="1593940" y="466931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29285" y="2593669"/>
            <a:ext cx="11229429" cy="637982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237113" y="4120769"/>
            <a:ext cx="3089767" cy="1305634"/>
            <a:chOff x="0" y="0"/>
            <a:chExt cx="1654900" cy="6993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4900" cy="699307"/>
            </a:xfrm>
            <a:custGeom>
              <a:avLst/>
              <a:gdLst/>
              <a:ahLst/>
              <a:cxnLst/>
              <a:rect l="l" t="t" r="r" b="b"/>
              <a:pathLst>
                <a:path w="1654900" h="699307">
                  <a:moveTo>
                    <a:pt x="0" y="0"/>
                  </a:moveTo>
                  <a:lnTo>
                    <a:pt x="0" y="699307"/>
                  </a:lnTo>
                  <a:lnTo>
                    <a:pt x="1654900" y="699307"/>
                  </a:lnTo>
                  <a:lnTo>
                    <a:pt x="1654900" y="0"/>
                  </a:lnTo>
                  <a:lnTo>
                    <a:pt x="0" y="0"/>
                  </a:lnTo>
                  <a:close/>
                  <a:moveTo>
                    <a:pt x="1593940" y="638347"/>
                  </a:moveTo>
                  <a:lnTo>
                    <a:pt x="59690" y="638347"/>
                  </a:lnTo>
                  <a:lnTo>
                    <a:pt x="59690" y="59690"/>
                  </a:lnTo>
                  <a:lnTo>
                    <a:pt x="1593940" y="59690"/>
                  </a:lnTo>
                  <a:lnTo>
                    <a:pt x="1593940" y="638347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5609815" y="942975"/>
            <a:ext cx="7434130" cy="81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FF914D"/>
                </a:solidFill>
                <a:cs typeface="Open Sans Light Bold"/>
              </a:rPr>
              <a:t>ดาวโหลดตามระบบปฏิบัติการ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983745" y="1252755"/>
            <a:ext cx="9909418" cy="833416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723078" y="8772230"/>
            <a:ext cx="3089767" cy="972140"/>
            <a:chOff x="0" y="0"/>
            <a:chExt cx="1654900" cy="5206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54900" cy="520685"/>
            </a:xfrm>
            <a:custGeom>
              <a:avLst/>
              <a:gdLst/>
              <a:ahLst/>
              <a:cxnLst/>
              <a:rect l="l" t="t" r="r" b="b"/>
              <a:pathLst>
                <a:path w="1654900" h="520685">
                  <a:moveTo>
                    <a:pt x="0" y="0"/>
                  </a:moveTo>
                  <a:lnTo>
                    <a:pt x="0" y="520685"/>
                  </a:lnTo>
                  <a:lnTo>
                    <a:pt x="1654900" y="520685"/>
                  </a:lnTo>
                  <a:lnTo>
                    <a:pt x="1654900" y="0"/>
                  </a:lnTo>
                  <a:lnTo>
                    <a:pt x="0" y="0"/>
                  </a:lnTo>
                  <a:close/>
                  <a:moveTo>
                    <a:pt x="1593940" y="459725"/>
                  </a:moveTo>
                  <a:lnTo>
                    <a:pt x="59690" y="459725"/>
                  </a:lnTo>
                  <a:lnTo>
                    <a:pt x="59690" y="59690"/>
                  </a:lnTo>
                  <a:lnTo>
                    <a:pt x="1593940" y="59690"/>
                  </a:lnTo>
                  <a:lnTo>
                    <a:pt x="1593940" y="459725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079568" y="7526139"/>
            <a:ext cx="2653659" cy="561685"/>
            <a:chOff x="0" y="0"/>
            <a:chExt cx="1421318" cy="3008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1318" cy="300842"/>
            </a:xfrm>
            <a:custGeom>
              <a:avLst/>
              <a:gdLst/>
              <a:ahLst/>
              <a:cxnLst/>
              <a:rect l="l" t="t" r="r" b="b"/>
              <a:pathLst>
                <a:path w="1421318" h="300842">
                  <a:moveTo>
                    <a:pt x="0" y="0"/>
                  </a:moveTo>
                  <a:lnTo>
                    <a:pt x="0" y="300842"/>
                  </a:lnTo>
                  <a:lnTo>
                    <a:pt x="1421318" y="300842"/>
                  </a:lnTo>
                  <a:lnTo>
                    <a:pt x="1421318" y="0"/>
                  </a:lnTo>
                  <a:lnTo>
                    <a:pt x="0" y="0"/>
                  </a:lnTo>
                  <a:close/>
                  <a:moveTo>
                    <a:pt x="1360358" y="239882"/>
                  </a:moveTo>
                  <a:lnTo>
                    <a:pt x="59690" y="239882"/>
                  </a:lnTo>
                  <a:lnTo>
                    <a:pt x="59690" y="59690"/>
                  </a:lnTo>
                  <a:lnTo>
                    <a:pt x="1360358" y="59690"/>
                  </a:lnTo>
                  <a:lnTo>
                    <a:pt x="1360358" y="239882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8100000">
            <a:off x="3064233" y="7795621"/>
            <a:ext cx="3872005" cy="259658"/>
            <a:chOff x="0" y="0"/>
            <a:chExt cx="6401097" cy="429260"/>
          </a:xfrm>
        </p:grpSpPr>
        <p:sp>
          <p:nvSpPr>
            <p:cNvPr id="11" name="Freeform 11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2819400" y="3978762"/>
            <a:ext cx="539942" cy="647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 dirty="0">
                <a:solidFill>
                  <a:srgbClr val="FF914D"/>
                </a:solidFill>
                <a:latin typeface="Open Sans Bold"/>
              </a:rPr>
              <a:t>2.</a:t>
            </a:r>
          </a:p>
        </p:txBody>
      </p:sp>
      <p:grpSp>
        <p:nvGrpSpPr>
          <p:cNvPr id="13" name="Group 13"/>
          <p:cNvGrpSpPr/>
          <p:nvPr/>
        </p:nvGrpSpPr>
        <p:grpSpPr>
          <a:xfrm rot="-8100000">
            <a:off x="2826765" y="5832091"/>
            <a:ext cx="4339171" cy="290986"/>
            <a:chOff x="0" y="0"/>
            <a:chExt cx="6401097" cy="429260"/>
          </a:xfrm>
        </p:grpSpPr>
        <p:sp>
          <p:nvSpPr>
            <p:cNvPr id="14" name="Freeform 14"/>
            <p:cNvSpPr/>
            <p:nvPr/>
          </p:nvSpPr>
          <p:spPr>
            <a:xfrm>
              <a:off x="0" y="-5080"/>
              <a:ext cx="6401098" cy="434340"/>
            </a:xfrm>
            <a:custGeom>
              <a:avLst/>
              <a:gdLst/>
              <a:ahLst/>
              <a:cxnLst/>
              <a:rect l="l" t="t" r="r" b="b"/>
              <a:pathLst>
                <a:path w="6401098" h="434340">
                  <a:moveTo>
                    <a:pt x="6383317" y="187960"/>
                  </a:moveTo>
                  <a:lnTo>
                    <a:pt x="6121697" y="11430"/>
                  </a:lnTo>
                  <a:cubicBezTo>
                    <a:pt x="6103917" y="0"/>
                    <a:pt x="6081058" y="3810"/>
                    <a:pt x="6068358" y="21590"/>
                  </a:cubicBezTo>
                  <a:cubicBezTo>
                    <a:pt x="6056928" y="39370"/>
                    <a:pt x="6060737" y="62230"/>
                    <a:pt x="6078517" y="74930"/>
                  </a:cubicBezTo>
                  <a:lnTo>
                    <a:pt x="623726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237267" y="257810"/>
                  </a:lnTo>
                  <a:lnTo>
                    <a:pt x="6078517" y="364490"/>
                  </a:lnTo>
                  <a:cubicBezTo>
                    <a:pt x="6060737" y="375920"/>
                    <a:pt x="6056928" y="400050"/>
                    <a:pt x="6068358" y="417830"/>
                  </a:cubicBezTo>
                  <a:cubicBezTo>
                    <a:pt x="6075978" y="429260"/>
                    <a:pt x="6087408" y="434340"/>
                    <a:pt x="6100108" y="434340"/>
                  </a:cubicBezTo>
                  <a:cubicBezTo>
                    <a:pt x="6107728" y="434340"/>
                    <a:pt x="6115348" y="431800"/>
                    <a:pt x="6121698" y="427990"/>
                  </a:cubicBezTo>
                  <a:lnTo>
                    <a:pt x="6384587" y="251460"/>
                  </a:lnTo>
                  <a:cubicBezTo>
                    <a:pt x="6394748" y="243840"/>
                    <a:pt x="6401098" y="232410"/>
                    <a:pt x="6401098" y="219710"/>
                  </a:cubicBezTo>
                  <a:cubicBezTo>
                    <a:pt x="6401098" y="207010"/>
                    <a:pt x="6394748" y="195580"/>
                    <a:pt x="6383317" y="187960"/>
                  </a:cubicBez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2819400" y="5901385"/>
            <a:ext cx="743687" cy="647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47"/>
              </a:lnSpc>
            </a:pPr>
            <a:r>
              <a:rPr lang="en-US" sz="3748" dirty="0">
                <a:solidFill>
                  <a:srgbClr val="FF914D"/>
                </a:solidFill>
                <a:latin typeface="Open Sans Bold"/>
              </a:rPr>
              <a:t>1.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49544" y="2284400"/>
            <a:ext cx="6988912" cy="5718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009578" y="7327640"/>
            <a:ext cx="1466707" cy="674960"/>
            <a:chOff x="0" y="0"/>
            <a:chExt cx="785578" cy="3615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85578" cy="361513"/>
            </a:xfrm>
            <a:custGeom>
              <a:avLst/>
              <a:gdLst/>
              <a:ahLst/>
              <a:cxnLst/>
              <a:rect l="l" t="t" r="r" b="b"/>
              <a:pathLst>
                <a:path w="785578" h="361513">
                  <a:moveTo>
                    <a:pt x="0" y="0"/>
                  </a:moveTo>
                  <a:lnTo>
                    <a:pt x="0" y="361513"/>
                  </a:lnTo>
                  <a:lnTo>
                    <a:pt x="785578" y="361513"/>
                  </a:lnTo>
                  <a:lnTo>
                    <a:pt x="785578" y="0"/>
                  </a:lnTo>
                  <a:lnTo>
                    <a:pt x="0" y="0"/>
                  </a:lnTo>
                  <a:close/>
                  <a:moveTo>
                    <a:pt x="724618" y="300553"/>
                  </a:moveTo>
                  <a:lnTo>
                    <a:pt x="59690" y="300553"/>
                  </a:lnTo>
                  <a:lnTo>
                    <a:pt x="59690" y="59690"/>
                  </a:lnTo>
                  <a:lnTo>
                    <a:pt x="724618" y="59690"/>
                  </a:lnTo>
                  <a:lnTo>
                    <a:pt x="724618" y="300553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02870" y="2387806"/>
            <a:ext cx="8093539" cy="66990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724400" y="1171575"/>
            <a:ext cx="10397447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dirty="0" err="1">
                <a:solidFill>
                  <a:srgbClr val="FF914D"/>
                </a:solidFill>
                <a:cs typeface="Open Sans Light Bold"/>
              </a:rPr>
              <a:t>กด</a:t>
            </a:r>
            <a:r>
              <a:rPr lang="en-US" sz="3600" dirty="0">
                <a:solidFill>
                  <a:srgbClr val="FF914D"/>
                </a:solidFill>
                <a:cs typeface="Open Sans Light Bold"/>
              </a:rPr>
              <a:t> Next </a:t>
            </a:r>
            <a:r>
              <a:rPr lang="en-US" sz="3600" dirty="0" err="1">
                <a:solidFill>
                  <a:srgbClr val="FF914D"/>
                </a:solidFill>
                <a:cs typeface="Open Sans Light Bold"/>
              </a:rPr>
              <a:t>ไปเรื่อย</a:t>
            </a:r>
            <a:r>
              <a:rPr lang="en-US" sz="3600" dirty="0">
                <a:solidFill>
                  <a:srgbClr val="FF914D"/>
                </a:solidFill>
                <a:cs typeface="Open Sans Light Bold"/>
              </a:rPr>
              <a:t> ๆ </a:t>
            </a:r>
            <a:r>
              <a:rPr lang="en-US" sz="3600" dirty="0" err="1">
                <a:solidFill>
                  <a:srgbClr val="FF914D"/>
                </a:solidFill>
                <a:cs typeface="Open Sans Light Bold"/>
              </a:rPr>
              <a:t>จนถึงหน้านี้เเล้วกด</a:t>
            </a:r>
            <a:r>
              <a:rPr lang="en-US" sz="3600" dirty="0">
                <a:solidFill>
                  <a:srgbClr val="FF914D"/>
                </a:solidFill>
                <a:cs typeface="Open Sans Light Bold"/>
              </a:rPr>
              <a:t> Install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6744" y="2015633"/>
            <a:ext cx="13454512" cy="656232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1298562">
            <a:off x="12077676" y="1266316"/>
            <a:ext cx="2865396" cy="983841"/>
            <a:chOff x="0" y="0"/>
            <a:chExt cx="1479529" cy="508000"/>
          </a:xfrm>
        </p:grpSpPr>
        <p:sp>
          <p:nvSpPr>
            <p:cNvPr id="4" name="Freeform 4"/>
            <p:cNvSpPr/>
            <p:nvPr/>
          </p:nvSpPr>
          <p:spPr>
            <a:xfrm>
              <a:off x="0" y="215900"/>
              <a:ext cx="1183619" cy="76200"/>
            </a:xfrm>
            <a:custGeom>
              <a:avLst/>
              <a:gdLst/>
              <a:ahLst/>
              <a:cxnLst/>
              <a:rect l="l" t="t" r="r" b="b"/>
              <a:pathLst>
                <a:path w="1183619" h="76200">
                  <a:moveTo>
                    <a:pt x="0" y="0"/>
                  </a:moveTo>
                  <a:lnTo>
                    <a:pt x="1183619" y="0"/>
                  </a:lnTo>
                  <a:lnTo>
                    <a:pt x="1183619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1104879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3231227" y="6720915"/>
            <a:ext cx="4198812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914D"/>
                </a:solidFill>
                <a:latin typeface="Open Sans Extra Bold"/>
              </a:rPr>
              <a:t>2. กดทำรายการต่อ</a:t>
            </a:r>
          </a:p>
        </p:txBody>
      </p:sp>
      <p:grpSp>
        <p:nvGrpSpPr>
          <p:cNvPr id="7" name="Group 7"/>
          <p:cNvGrpSpPr/>
          <p:nvPr/>
        </p:nvGrpSpPr>
        <p:grpSpPr>
          <a:xfrm rot="-9112204">
            <a:off x="12314011" y="6339989"/>
            <a:ext cx="1430311" cy="512286"/>
            <a:chOff x="0" y="0"/>
            <a:chExt cx="1418346" cy="508000"/>
          </a:xfrm>
        </p:grpSpPr>
        <p:sp>
          <p:nvSpPr>
            <p:cNvPr id="8" name="Freeform 8"/>
            <p:cNvSpPr/>
            <p:nvPr/>
          </p:nvSpPr>
          <p:spPr>
            <a:xfrm>
              <a:off x="0" y="215900"/>
              <a:ext cx="1122436" cy="76200"/>
            </a:xfrm>
            <a:custGeom>
              <a:avLst/>
              <a:gdLst/>
              <a:ahLst/>
              <a:cxnLst/>
              <a:rect l="l" t="t" r="r" b="b"/>
              <a:pathLst>
                <a:path w="1122436" h="76200">
                  <a:moveTo>
                    <a:pt x="0" y="0"/>
                  </a:moveTo>
                  <a:lnTo>
                    <a:pt x="1122436" y="0"/>
                  </a:lnTo>
                  <a:lnTo>
                    <a:pt x="1122436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914D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043696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5400000">
            <a:off x="11689201" y="4064884"/>
            <a:ext cx="2114718" cy="1498619"/>
            <a:chOff x="0" y="0"/>
            <a:chExt cx="806450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l="l" t="t" r="r" b="b"/>
              <a:pathLst>
                <a:path w="806450" h="698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FF914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377584" y="857508"/>
            <a:ext cx="5619666" cy="582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cs typeface="Open Sans Light"/>
              </a:rPr>
              <a:t>สามารถเปลี่ยนภาษาที่ เมนูนี้ได้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46560" y="4515743"/>
            <a:ext cx="4198812" cy="539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40" lvl="1" algn="ctr">
              <a:lnSpc>
                <a:spcPts val="4480"/>
              </a:lnSpc>
            </a:pPr>
            <a:r>
              <a:rPr lang="en-US" sz="3200" dirty="0" err="1">
                <a:solidFill>
                  <a:srgbClr val="FF914D"/>
                </a:solidFill>
                <a:cs typeface="Open Sans Extra Bold"/>
              </a:rPr>
              <a:t>กรอกข้อมูลเบื้องต้น</a:t>
            </a:r>
            <a:endParaRPr lang="en-US" sz="3200" dirty="0">
              <a:solidFill>
                <a:srgbClr val="FF914D"/>
              </a:solidFill>
              <a:cs typeface="Open Sans Extra Bold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69543" y="2658435"/>
            <a:ext cx="4348914" cy="66624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55035" y="962025"/>
            <a:ext cx="14352227" cy="1255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914D"/>
                </a:solidFill>
                <a:cs typeface="Open Sans Light Bold"/>
              </a:rPr>
              <a:t>ถ้าติดตั้งเสร็จสมบูรณ์ตามขั้นตอน 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914D"/>
                </a:solidFill>
                <a:cs typeface="Open Sans Light Bold"/>
              </a:rPr>
              <a:t>ให้ลองไปที่หน้า desktop เเล้วคลิกขวา จะได้ไอคอนโปรเเกรม 3 ไอคอนนี้มา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763458" y="5320702"/>
            <a:ext cx="4804267" cy="1337900"/>
            <a:chOff x="0" y="0"/>
            <a:chExt cx="2573198" cy="7165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73198" cy="716588"/>
            </a:xfrm>
            <a:custGeom>
              <a:avLst/>
              <a:gdLst/>
              <a:ahLst/>
              <a:cxnLst/>
              <a:rect l="l" t="t" r="r" b="b"/>
              <a:pathLst>
                <a:path w="2573198" h="716588">
                  <a:moveTo>
                    <a:pt x="0" y="0"/>
                  </a:moveTo>
                  <a:lnTo>
                    <a:pt x="0" y="716588"/>
                  </a:lnTo>
                  <a:lnTo>
                    <a:pt x="2573198" y="716588"/>
                  </a:lnTo>
                  <a:lnTo>
                    <a:pt x="2573198" y="0"/>
                  </a:lnTo>
                  <a:lnTo>
                    <a:pt x="0" y="0"/>
                  </a:lnTo>
                  <a:close/>
                  <a:moveTo>
                    <a:pt x="2512238" y="655628"/>
                  </a:moveTo>
                  <a:lnTo>
                    <a:pt x="59690" y="655628"/>
                  </a:lnTo>
                  <a:lnTo>
                    <a:pt x="59690" y="59690"/>
                  </a:lnTo>
                  <a:lnTo>
                    <a:pt x="2512238" y="59690"/>
                  </a:lnTo>
                  <a:lnTo>
                    <a:pt x="2512238" y="65562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52799" y="4336401"/>
            <a:ext cx="7582402" cy="560056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510374" y="9586924"/>
            <a:ext cx="4993776" cy="700076"/>
            <a:chOff x="0" y="0"/>
            <a:chExt cx="6658368" cy="933435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sz="1800">
                  <a:solidFill>
                    <a:srgbClr val="000000"/>
                  </a:solidFill>
                  <a:latin typeface="Chewy"/>
                </a:rPr>
                <a:t>FB : พี่เจมส์ ตาโต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8033"/>
              <a:ext cx="6658368" cy="295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sz="1400" spc="254">
                  <a:solidFill>
                    <a:srgbClr val="000000"/>
                  </a:solidFill>
                  <a:latin typeface="League Spartan"/>
                </a:rPr>
                <a:t>STD60010912540@ACC.MSU.AC.TH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54544" y="461010"/>
            <a:ext cx="16378912" cy="2510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dirty="0" err="1">
                <a:solidFill>
                  <a:srgbClr val="000000"/>
                </a:solidFill>
                <a:cs typeface="Open Sans Extra Bold"/>
              </a:rPr>
              <a:t>การ</a:t>
            </a:r>
            <a:r>
              <a:rPr lang="en-US" sz="7200" dirty="0">
                <a:solidFill>
                  <a:srgbClr val="000000"/>
                </a:solidFill>
                <a:cs typeface="Open Sans Extra Bold"/>
              </a:rPr>
              <a:t> SHH </a:t>
            </a:r>
            <a:r>
              <a:rPr lang="en-US" sz="7200" dirty="0" err="1">
                <a:solidFill>
                  <a:srgbClr val="000000"/>
                </a:solidFill>
                <a:cs typeface="Open Sans Extra Bold"/>
              </a:rPr>
              <a:t>เข้าไปตั้งค่าเครื่อง</a:t>
            </a:r>
            <a:r>
              <a:rPr lang="en-US" sz="7200" dirty="0">
                <a:solidFill>
                  <a:srgbClr val="000000"/>
                </a:solidFill>
                <a:cs typeface="Open Sans Extra Bold"/>
              </a:rPr>
              <a:t> </a:t>
            </a:r>
          </a:p>
          <a:p>
            <a:pPr algn="ctr">
              <a:lnSpc>
                <a:spcPts val="10080"/>
              </a:lnSpc>
            </a:pPr>
            <a:r>
              <a:rPr lang="en-US" sz="7200" dirty="0">
                <a:solidFill>
                  <a:srgbClr val="FF914D"/>
                </a:solidFill>
                <a:latin typeface="Open Sans Extra Bold"/>
              </a:rPr>
              <a:t>Server Instances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2136" y="3098053"/>
            <a:ext cx="14923727" cy="61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A7AD1"/>
                </a:solidFill>
                <a:cs typeface="Open Sans Light Bold"/>
              </a:rPr>
              <a:t>ไปที่โฟลเดอร์ที่เก็บ ไฟล์ key pair เเล้ว คลิกขวาเพื่อเปิด Visaul Studio code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376707" y="7639601"/>
            <a:ext cx="2381107" cy="496951"/>
            <a:chOff x="0" y="0"/>
            <a:chExt cx="1275337" cy="2661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5337" cy="266170"/>
            </a:xfrm>
            <a:custGeom>
              <a:avLst/>
              <a:gdLst/>
              <a:ahLst/>
              <a:cxnLst/>
              <a:rect l="l" t="t" r="r" b="b"/>
              <a:pathLst>
                <a:path w="1275337" h="266170">
                  <a:moveTo>
                    <a:pt x="0" y="0"/>
                  </a:moveTo>
                  <a:lnTo>
                    <a:pt x="0" y="266170"/>
                  </a:lnTo>
                  <a:lnTo>
                    <a:pt x="1275337" y="266170"/>
                  </a:lnTo>
                  <a:lnTo>
                    <a:pt x="1275337" y="0"/>
                  </a:lnTo>
                  <a:lnTo>
                    <a:pt x="0" y="0"/>
                  </a:lnTo>
                  <a:close/>
                  <a:moveTo>
                    <a:pt x="1214377" y="205210"/>
                  </a:moveTo>
                  <a:lnTo>
                    <a:pt x="59690" y="205210"/>
                  </a:lnTo>
                  <a:lnTo>
                    <a:pt x="59690" y="59690"/>
                  </a:lnTo>
                  <a:lnTo>
                    <a:pt x="1214377" y="59690"/>
                  </a:lnTo>
                  <a:lnTo>
                    <a:pt x="1214377" y="20521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27BA6060-3FD1-465F-B950-4CA2D474C9B9}"/>
              </a:ext>
            </a:extLst>
          </p:cNvPr>
          <p:cNvGrpSpPr/>
          <p:nvPr/>
        </p:nvGrpSpPr>
        <p:grpSpPr>
          <a:xfrm>
            <a:off x="14249400" y="9410700"/>
            <a:ext cx="4178550" cy="683733"/>
            <a:chOff x="0" y="38100"/>
            <a:chExt cx="6658368" cy="911644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6B322C8F-976E-4C11-994B-2D70A212010E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พี่เจมส์ ตาโต</a:t>
              </a: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DBA3FD42-90C5-41BA-A03D-475B9B274373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53A12A0-8214-4DD6-8DAE-705CA63E4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787" y="2804346"/>
            <a:ext cx="11240026" cy="6606354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979E8536-4B6A-4BA8-BFBC-92579E9A6B9B}"/>
              </a:ext>
            </a:extLst>
          </p:cNvPr>
          <p:cNvGrpSpPr/>
          <p:nvPr/>
        </p:nvGrpSpPr>
        <p:grpSpPr>
          <a:xfrm>
            <a:off x="4800600" y="3009900"/>
            <a:ext cx="3124200" cy="457200"/>
            <a:chOff x="0" y="0"/>
            <a:chExt cx="2573198" cy="71658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1BB045F-D399-4C62-8216-ECB53A31527E}"/>
                </a:ext>
              </a:extLst>
            </p:cNvPr>
            <p:cNvSpPr/>
            <p:nvPr/>
          </p:nvSpPr>
          <p:spPr>
            <a:xfrm>
              <a:off x="0" y="0"/>
              <a:ext cx="2573198" cy="716588"/>
            </a:xfrm>
            <a:custGeom>
              <a:avLst/>
              <a:gdLst/>
              <a:ahLst/>
              <a:cxnLst/>
              <a:rect l="l" t="t" r="r" b="b"/>
              <a:pathLst>
                <a:path w="2573198" h="716588">
                  <a:moveTo>
                    <a:pt x="0" y="0"/>
                  </a:moveTo>
                  <a:lnTo>
                    <a:pt x="0" y="716588"/>
                  </a:lnTo>
                  <a:lnTo>
                    <a:pt x="2573198" y="716588"/>
                  </a:lnTo>
                  <a:lnTo>
                    <a:pt x="2573198" y="0"/>
                  </a:lnTo>
                  <a:lnTo>
                    <a:pt x="0" y="0"/>
                  </a:lnTo>
                  <a:close/>
                  <a:moveTo>
                    <a:pt x="2512238" y="655628"/>
                  </a:moveTo>
                  <a:lnTo>
                    <a:pt x="59690" y="655628"/>
                  </a:lnTo>
                  <a:lnTo>
                    <a:pt x="59690" y="59690"/>
                  </a:lnTo>
                  <a:lnTo>
                    <a:pt x="2512238" y="59690"/>
                  </a:lnTo>
                  <a:lnTo>
                    <a:pt x="2512238" y="65562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4064F57-4D1D-4899-B265-F0AE5E8A184B}"/>
              </a:ext>
            </a:extLst>
          </p:cNvPr>
          <p:cNvSpPr txBox="1"/>
          <p:nvPr/>
        </p:nvSpPr>
        <p:spPr>
          <a:xfrm>
            <a:off x="4186183" y="1639740"/>
            <a:ext cx="37481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เลือกที่ </a:t>
            </a:r>
            <a:r>
              <a:rPr lang="en-US" sz="40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New Terminal</a:t>
            </a:r>
          </a:p>
        </p:txBody>
      </p:sp>
    </p:spTree>
    <p:extLst>
      <p:ext uri="{BB962C8B-B14F-4D97-AF65-F5344CB8AC3E}">
        <p14:creationId xmlns:p14="http://schemas.microsoft.com/office/powerpoint/2010/main" val="1532262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27BA6060-3FD1-465F-B950-4CA2D474C9B9}"/>
              </a:ext>
            </a:extLst>
          </p:cNvPr>
          <p:cNvGrpSpPr/>
          <p:nvPr/>
        </p:nvGrpSpPr>
        <p:grpSpPr>
          <a:xfrm>
            <a:off x="14249400" y="9570147"/>
            <a:ext cx="3810000" cy="524286"/>
            <a:chOff x="0" y="38100"/>
            <a:chExt cx="6658368" cy="911644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6B322C8F-976E-4C11-994B-2D70A212010E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พี่เจมส์ ตาโต</a:t>
              </a: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DBA3FD42-90C5-41BA-A03D-475B9B274373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500FAAD-AC91-406C-9661-CEE5BEE3C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059" y="1981785"/>
            <a:ext cx="12299882" cy="6933029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41437616-E529-4293-9200-C6BA82218A17}"/>
              </a:ext>
            </a:extLst>
          </p:cNvPr>
          <p:cNvGrpSpPr/>
          <p:nvPr/>
        </p:nvGrpSpPr>
        <p:grpSpPr>
          <a:xfrm>
            <a:off x="12496800" y="5207879"/>
            <a:ext cx="2581589" cy="524286"/>
            <a:chOff x="0" y="0"/>
            <a:chExt cx="2573198" cy="71658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B0C7659-4D46-4721-B616-719037A9CFB1}"/>
                </a:ext>
              </a:extLst>
            </p:cNvPr>
            <p:cNvSpPr/>
            <p:nvPr/>
          </p:nvSpPr>
          <p:spPr>
            <a:xfrm>
              <a:off x="0" y="0"/>
              <a:ext cx="2573198" cy="716588"/>
            </a:xfrm>
            <a:custGeom>
              <a:avLst/>
              <a:gdLst/>
              <a:ahLst/>
              <a:cxnLst/>
              <a:rect l="l" t="t" r="r" b="b"/>
              <a:pathLst>
                <a:path w="2573198" h="716588">
                  <a:moveTo>
                    <a:pt x="0" y="0"/>
                  </a:moveTo>
                  <a:lnTo>
                    <a:pt x="0" y="716588"/>
                  </a:lnTo>
                  <a:lnTo>
                    <a:pt x="2573198" y="716588"/>
                  </a:lnTo>
                  <a:lnTo>
                    <a:pt x="2573198" y="0"/>
                  </a:lnTo>
                  <a:lnTo>
                    <a:pt x="0" y="0"/>
                  </a:lnTo>
                  <a:close/>
                  <a:moveTo>
                    <a:pt x="2512238" y="655628"/>
                  </a:moveTo>
                  <a:lnTo>
                    <a:pt x="59690" y="655628"/>
                  </a:lnTo>
                  <a:lnTo>
                    <a:pt x="59690" y="59690"/>
                  </a:lnTo>
                  <a:lnTo>
                    <a:pt x="2512238" y="59690"/>
                  </a:lnTo>
                  <a:lnTo>
                    <a:pt x="2512238" y="65562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AE0EB16F-F419-4596-8304-46585686A89E}"/>
              </a:ext>
            </a:extLst>
          </p:cNvPr>
          <p:cNvGrpSpPr/>
          <p:nvPr/>
        </p:nvGrpSpPr>
        <p:grpSpPr>
          <a:xfrm>
            <a:off x="12496800" y="6387498"/>
            <a:ext cx="2264104" cy="203802"/>
            <a:chOff x="0" y="0"/>
            <a:chExt cx="2573198" cy="716588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8B776852-A871-4140-A409-D1BC6330F335}"/>
                </a:ext>
              </a:extLst>
            </p:cNvPr>
            <p:cNvSpPr/>
            <p:nvPr/>
          </p:nvSpPr>
          <p:spPr>
            <a:xfrm>
              <a:off x="0" y="0"/>
              <a:ext cx="2573198" cy="716588"/>
            </a:xfrm>
            <a:custGeom>
              <a:avLst/>
              <a:gdLst/>
              <a:ahLst/>
              <a:cxnLst/>
              <a:rect l="l" t="t" r="r" b="b"/>
              <a:pathLst>
                <a:path w="2573198" h="716588">
                  <a:moveTo>
                    <a:pt x="0" y="0"/>
                  </a:moveTo>
                  <a:lnTo>
                    <a:pt x="0" y="716588"/>
                  </a:lnTo>
                  <a:lnTo>
                    <a:pt x="2573198" y="716588"/>
                  </a:lnTo>
                  <a:lnTo>
                    <a:pt x="2573198" y="0"/>
                  </a:lnTo>
                  <a:lnTo>
                    <a:pt x="0" y="0"/>
                  </a:lnTo>
                  <a:close/>
                  <a:moveTo>
                    <a:pt x="2512238" y="655628"/>
                  </a:moveTo>
                  <a:lnTo>
                    <a:pt x="59690" y="655628"/>
                  </a:lnTo>
                  <a:lnTo>
                    <a:pt x="59690" y="59690"/>
                  </a:lnTo>
                  <a:lnTo>
                    <a:pt x="2512238" y="59690"/>
                  </a:lnTo>
                  <a:lnTo>
                    <a:pt x="2512238" y="65562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210C34-D974-44CA-BFE6-185964322173}"/>
              </a:ext>
            </a:extLst>
          </p:cNvPr>
          <p:cNvSpPr txBox="1"/>
          <p:nvPr/>
        </p:nvSpPr>
        <p:spPr>
          <a:xfrm>
            <a:off x="7045508" y="647700"/>
            <a:ext cx="41969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เปลี่ยน 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Terminal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99650-DD9A-4F14-BC2D-C5CB617F3C68}"/>
              </a:ext>
            </a:extLst>
          </p:cNvPr>
          <p:cNvSpPr txBox="1"/>
          <p:nvPr/>
        </p:nvSpPr>
        <p:spPr>
          <a:xfrm>
            <a:off x="16383000" y="3467100"/>
            <a:ext cx="878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FC Lamoon" panose="02000000000000000000" pitchFamily="2" charset="0"/>
                <a:cs typeface="FC Lamoon" panose="02000000000000000000" pitchFamily="2" charset="0"/>
              </a:rPr>
              <a:t>1.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7C5145-259C-41B2-BA61-AAC573D233DA}"/>
              </a:ext>
            </a:extLst>
          </p:cNvPr>
          <p:cNvSpPr txBox="1"/>
          <p:nvPr/>
        </p:nvSpPr>
        <p:spPr>
          <a:xfrm>
            <a:off x="16535400" y="6210300"/>
            <a:ext cx="9685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FC Lamoon" panose="02000000000000000000" pitchFamily="2" charset="0"/>
                <a:cs typeface="FC Lamoon" panose="02000000000000000000" pitchFamily="2" charset="0"/>
              </a:rPr>
              <a:t>2.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F38986-565A-4AFC-8F4B-0B3906388961}"/>
              </a:ext>
            </a:extLst>
          </p:cNvPr>
          <p:cNvCxnSpPr/>
          <p:nvPr/>
        </p:nvCxnSpPr>
        <p:spPr>
          <a:xfrm flipV="1">
            <a:off x="15076192" y="4381500"/>
            <a:ext cx="1306808" cy="941262"/>
          </a:xfrm>
          <a:prstGeom prst="straightConnector1">
            <a:avLst/>
          </a:prstGeom>
          <a:ln w="57150">
            <a:solidFill>
              <a:srgbClr val="F579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EACD34-5B17-4411-8423-ABD5FC6391C0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4770429" y="6431481"/>
            <a:ext cx="1764971" cy="378984"/>
          </a:xfrm>
          <a:prstGeom prst="straightConnector1">
            <a:avLst/>
          </a:prstGeom>
          <a:ln w="57150">
            <a:solidFill>
              <a:srgbClr val="F579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3467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27BA6060-3FD1-465F-B950-4CA2D474C9B9}"/>
              </a:ext>
            </a:extLst>
          </p:cNvPr>
          <p:cNvGrpSpPr/>
          <p:nvPr/>
        </p:nvGrpSpPr>
        <p:grpSpPr>
          <a:xfrm>
            <a:off x="14249400" y="9410700"/>
            <a:ext cx="4178550" cy="683733"/>
            <a:chOff x="0" y="38100"/>
            <a:chExt cx="6658368" cy="911644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6B322C8F-976E-4C11-994B-2D70A212010E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พี่เจมส์ ตาโต</a:t>
              </a: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DBA3FD42-90C5-41BA-A03D-475B9B274373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446610B-AA61-40EA-ADBF-1396C698F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662" y="2688233"/>
            <a:ext cx="13020675" cy="6551027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D7E0B17-FCE2-4EC3-ADB8-B9A9BD8CCFE1}"/>
              </a:ext>
            </a:extLst>
          </p:cNvPr>
          <p:cNvGrpSpPr/>
          <p:nvPr/>
        </p:nvGrpSpPr>
        <p:grpSpPr>
          <a:xfrm>
            <a:off x="6477000" y="3771900"/>
            <a:ext cx="5105400" cy="381000"/>
            <a:chOff x="0" y="0"/>
            <a:chExt cx="2573198" cy="71658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F8CFED8-3C35-4BF9-A220-20ECCE63756A}"/>
                </a:ext>
              </a:extLst>
            </p:cNvPr>
            <p:cNvSpPr/>
            <p:nvPr/>
          </p:nvSpPr>
          <p:spPr>
            <a:xfrm>
              <a:off x="0" y="0"/>
              <a:ext cx="2573198" cy="716588"/>
            </a:xfrm>
            <a:custGeom>
              <a:avLst/>
              <a:gdLst/>
              <a:ahLst/>
              <a:cxnLst/>
              <a:rect l="l" t="t" r="r" b="b"/>
              <a:pathLst>
                <a:path w="2573198" h="716588">
                  <a:moveTo>
                    <a:pt x="0" y="0"/>
                  </a:moveTo>
                  <a:lnTo>
                    <a:pt x="0" y="716588"/>
                  </a:lnTo>
                  <a:lnTo>
                    <a:pt x="2573198" y="716588"/>
                  </a:lnTo>
                  <a:lnTo>
                    <a:pt x="2573198" y="0"/>
                  </a:lnTo>
                  <a:lnTo>
                    <a:pt x="0" y="0"/>
                  </a:lnTo>
                  <a:close/>
                  <a:moveTo>
                    <a:pt x="2512238" y="655628"/>
                  </a:moveTo>
                  <a:lnTo>
                    <a:pt x="59690" y="655628"/>
                  </a:lnTo>
                  <a:lnTo>
                    <a:pt x="59690" y="59690"/>
                  </a:lnTo>
                  <a:lnTo>
                    <a:pt x="2512238" y="59690"/>
                  </a:lnTo>
                  <a:lnTo>
                    <a:pt x="2512238" y="65562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8D3A5B4-B59F-4045-93D2-083B65587603}"/>
              </a:ext>
            </a:extLst>
          </p:cNvPr>
          <p:cNvSpPr txBox="1"/>
          <p:nvPr/>
        </p:nvSpPr>
        <p:spPr>
          <a:xfrm>
            <a:off x="3134982" y="1047740"/>
            <a:ext cx="120180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เลือก 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Git Bash </a:t>
            </a:r>
            <a:r>
              <a:rPr lang="th-TH" sz="6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เพื่อใช้งาน 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Command line Linux</a:t>
            </a:r>
          </a:p>
        </p:txBody>
      </p:sp>
    </p:spTree>
    <p:extLst>
      <p:ext uri="{BB962C8B-B14F-4D97-AF65-F5344CB8AC3E}">
        <p14:creationId xmlns:p14="http://schemas.microsoft.com/office/powerpoint/2010/main" val="32185542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27BA6060-3FD1-465F-B950-4CA2D474C9B9}"/>
              </a:ext>
            </a:extLst>
          </p:cNvPr>
          <p:cNvGrpSpPr/>
          <p:nvPr/>
        </p:nvGrpSpPr>
        <p:grpSpPr>
          <a:xfrm>
            <a:off x="14249400" y="9410700"/>
            <a:ext cx="4178550" cy="683733"/>
            <a:chOff x="0" y="38100"/>
            <a:chExt cx="6658368" cy="911644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6B322C8F-976E-4C11-994B-2D70A212010E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พี่เจมส์ ตาโต</a:t>
              </a: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DBA3FD42-90C5-41BA-A03D-475B9B274373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5BCEFF6-0BB6-4B08-9D78-F5A31AE98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998248"/>
            <a:ext cx="12115800" cy="65326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1C8C5D-682D-4048-AD2A-C8D9FA9CAC5B}"/>
              </a:ext>
            </a:extLst>
          </p:cNvPr>
          <p:cNvSpPr txBox="1"/>
          <p:nvPr/>
        </p:nvSpPr>
        <p:spPr>
          <a:xfrm>
            <a:off x="5093853" y="571500"/>
            <a:ext cx="81002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6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ออกจาก 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Visual Studio Code </a:t>
            </a:r>
            <a:endParaRPr lang="th-TH" sz="6000" b="1" dirty="0">
              <a:solidFill>
                <a:schemeClr val="accent6">
                  <a:lumMod val="75000"/>
                </a:schemeClr>
              </a:solidFill>
              <a:latin typeface="FC Lamoon" panose="02000000000000000000" pitchFamily="2" charset="0"/>
              <a:cs typeface="FC Lamoon" panose="02000000000000000000" pitchFamily="2" charset="0"/>
            </a:endParaRPr>
          </a:p>
          <a:p>
            <a:pPr algn="ctr"/>
            <a:r>
              <a:rPr lang="th-TH" sz="6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เพื่อให้ </a:t>
            </a: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VS Code </a:t>
            </a:r>
            <a:r>
              <a:rPr lang="th-TH" sz="6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เซตการตั้งค่าใหม่</a:t>
            </a:r>
            <a:endParaRPr lang="en-US" sz="6000" b="1" dirty="0">
              <a:solidFill>
                <a:schemeClr val="accent6">
                  <a:lumMod val="75000"/>
                </a:schemeClr>
              </a:solidFill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98E2F3-7B0D-462D-AE84-EB4177ACA6F5}"/>
              </a:ext>
            </a:extLst>
          </p:cNvPr>
          <p:cNvGrpSpPr/>
          <p:nvPr/>
        </p:nvGrpSpPr>
        <p:grpSpPr>
          <a:xfrm>
            <a:off x="14249400" y="2900902"/>
            <a:ext cx="533400" cy="381000"/>
            <a:chOff x="0" y="0"/>
            <a:chExt cx="2573198" cy="71658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FF013A6-BBA4-441F-B6D2-1EFB2BD27F8F}"/>
                </a:ext>
              </a:extLst>
            </p:cNvPr>
            <p:cNvSpPr/>
            <p:nvPr/>
          </p:nvSpPr>
          <p:spPr>
            <a:xfrm>
              <a:off x="0" y="0"/>
              <a:ext cx="2573198" cy="716588"/>
            </a:xfrm>
            <a:custGeom>
              <a:avLst/>
              <a:gdLst/>
              <a:ahLst/>
              <a:cxnLst/>
              <a:rect l="l" t="t" r="r" b="b"/>
              <a:pathLst>
                <a:path w="2573198" h="716588">
                  <a:moveTo>
                    <a:pt x="0" y="0"/>
                  </a:moveTo>
                  <a:lnTo>
                    <a:pt x="0" y="716588"/>
                  </a:lnTo>
                  <a:lnTo>
                    <a:pt x="2573198" y="716588"/>
                  </a:lnTo>
                  <a:lnTo>
                    <a:pt x="2573198" y="0"/>
                  </a:lnTo>
                  <a:lnTo>
                    <a:pt x="0" y="0"/>
                  </a:lnTo>
                  <a:close/>
                  <a:moveTo>
                    <a:pt x="2512238" y="655628"/>
                  </a:moveTo>
                  <a:lnTo>
                    <a:pt x="59690" y="655628"/>
                  </a:lnTo>
                  <a:lnTo>
                    <a:pt x="59690" y="59690"/>
                  </a:lnTo>
                  <a:lnTo>
                    <a:pt x="2512238" y="59690"/>
                  </a:lnTo>
                  <a:lnTo>
                    <a:pt x="2512238" y="65562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</p:spTree>
    <p:extLst>
      <p:ext uri="{BB962C8B-B14F-4D97-AF65-F5344CB8AC3E}">
        <p14:creationId xmlns:p14="http://schemas.microsoft.com/office/powerpoint/2010/main" val="4424400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27BA6060-3FD1-465F-B950-4CA2D474C9B9}"/>
              </a:ext>
            </a:extLst>
          </p:cNvPr>
          <p:cNvGrpSpPr/>
          <p:nvPr/>
        </p:nvGrpSpPr>
        <p:grpSpPr>
          <a:xfrm>
            <a:off x="14249400" y="9410700"/>
            <a:ext cx="4178550" cy="683733"/>
            <a:chOff x="0" y="38100"/>
            <a:chExt cx="6658368" cy="911644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6B322C8F-976E-4C11-994B-2D70A212010E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พี่เจมส์ ตาโต</a:t>
              </a: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DBA3FD42-90C5-41BA-A03D-475B9B274373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EA217CD-B6A6-4CBE-B372-40153BCFB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200" y="2882432"/>
            <a:ext cx="11887600" cy="6423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CFB1F7-9ACE-4CB7-B9CB-F05CAD65528E}"/>
              </a:ext>
            </a:extLst>
          </p:cNvPr>
          <p:cNvSpPr txBox="1"/>
          <p:nvPr/>
        </p:nvSpPr>
        <p:spPr>
          <a:xfrm>
            <a:off x="5029200" y="1004272"/>
            <a:ext cx="93875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ไปที่โฟลเดอร์ที่เก็บ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Key Pair </a:t>
            </a:r>
            <a:r>
              <a:rPr lang="th-TH" sz="4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ไฟล์ ไว้</a:t>
            </a:r>
          </a:p>
          <a:p>
            <a:pPr algn="ctr"/>
            <a:r>
              <a:rPr lang="th-TH" sz="4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แล้วทำการคลิกขวาเปิด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Visual Studio Code </a:t>
            </a:r>
            <a:r>
              <a:rPr lang="th-TH" sz="4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ขึ้นมาอีกครั้ง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972205-E1DF-437B-9FAD-624EA8573C03}"/>
              </a:ext>
            </a:extLst>
          </p:cNvPr>
          <p:cNvGrpSpPr/>
          <p:nvPr/>
        </p:nvGrpSpPr>
        <p:grpSpPr>
          <a:xfrm>
            <a:off x="6324600" y="6591300"/>
            <a:ext cx="1219200" cy="228600"/>
            <a:chOff x="0" y="0"/>
            <a:chExt cx="2573198" cy="716588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CDE8147C-62AA-4214-99D1-53A7C6946CB4}"/>
                </a:ext>
              </a:extLst>
            </p:cNvPr>
            <p:cNvSpPr/>
            <p:nvPr/>
          </p:nvSpPr>
          <p:spPr>
            <a:xfrm>
              <a:off x="0" y="0"/>
              <a:ext cx="2573198" cy="716588"/>
            </a:xfrm>
            <a:custGeom>
              <a:avLst/>
              <a:gdLst/>
              <a:ahLst/>
              <a:cxnLst/>
              <a:rect l="l" t="t" r="r" b="b"/>
              <a:pathLst>
                <a:path w="2573198" h="716588">
                  <a:moveTo>
                    <a:pt x="0" y="0"/>
                  </a:moveTo>
                  <a:lnTo>
                    <a:pt x="0" y="716588"/>
                  </a:lnTo>
                  <a:lnTo>
                    <a:pt x="2573198" y="716588"/>
                  </a:lnTo>
                  <a:lnTo>
                    <a:pt x="2573198" y="0"/>
                  </a:lnTo>
                  <a:lnTo>
                    <a:pt x="0" y="0"/>
                  </a:lnTo>
                  <a:close/>
                  <a:moveTo>
                    <a:pt x="2512238" y="655628"/>
                  </a:moveTo>
                  <a:lnTo>
                    <a:pt x="59690" y="655628"/>
                  </a:lnTo>
                  <a:lnTo>
                    <a:pt x="59690" y="59690"/>
                  </a:lnTo>
                  <a:lnTo>
                    <a:pt x="2512238" y="59690"/>
                  </a:lnTo>
                  <a:lnTo>
                    <a:pt x="2512238" y="65562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</p:spTree>
    <p:extLst>
      <p:ext uri="{BB962C8B-B14F-4D97-AF65-F5344CB8AC3E}">
        <p14:creationId xmlns:p14="http://schemas.microsoft.com/office/powerpoint/2010/main" val="4007940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59976-97EC-4D1C-8E88-253807B36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69834"/>
            <a:ext cx="13526297" cy="709495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7301C62-4A28-4F4F-92D6-A8D36F48306B}"/>
              </a:ext>
            </a:extLst>
          </p:cNvPr>
          <p:cNvGrpSpPr/>
          <p:nvPr/>
        </p:nvGrpSpPr>
        <p:grpSpPr>
          <a:xfrm>
            <a:off x="14131221" y="9588614"/>
            <a:ext cx="4178550" cy="683733"/>
            <a:chOff x="0" y="38100"/>
            <a:chExt cx="6658368" cy="9116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ABCCC1-39E5-48AB-93B3-3DF333C66EEE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พี่เจมส์ ตาโต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9A0295-52ED-46A2-AC52-5E3544DA25FF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CB131B62-C182-4581-895F-295AB098116F}"/>
              </a:ext>
            </a:extLst>
          </p:cNvPr>
          <p:cNvGrpSpPr/>
          <p:nvPr/>
        </p:nvGrpSpPr>
        <p:grpSpPr>
          <a:xfrm>
            <a:off x="5410200" y="5625804"/>
            <a:ext cx="4724400" cy="1066800"/>
            <a:chOff x="0" y="0"/>
            <a:chExt cx="2573198" cy="71658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6511D12-7228-493E-98E6-7FD47266F68A}"/>
                </a:ext>
              </a:extLst>
            </p:cNvPr>
            <p:cNvSpPr/>
            <p:nvPr/>
          </p:nvSpPr>
          <p:spPr>
            <a:xfrm>
              <a:off x="0" y="0"/>
              <a:ext cx="2573198" cy="716588"/>
            </a:xfrm>
            <a:custGeom>
              <a:avLst/>
              <a:gdLst/>
              <a:ahLst/>
              <a:cxnLst/>
              <a:rect l="l" t="t" r="r" b="b"/>
              <a:pathLst>
                <a:path w="2573198" h="716588">
                  <a:moveTo>
                    <a:pt x="0" y="0"/>
                  </a:moveTo>
                  <a:lnTo>
                    <a:pt x="0" y="716588"/>
                  </a:lnTo>
                  <a:lnTo>
                    <a:pt x="2573198" y="716588"/>
                  </a:lnTo>
                  <a:lnTo>
                    <a:pt x="2573198" y="0"/>
                  </a:lnTo>
                  <a:lnTo>
                    <a:pt x="0" y="0"/>
                  </a:lnTo>
                  <a:close/>
                  <a:moveTo>
                    <a:pt x="2512238" y="655628"/>
                  </a:moveTo>
                  <a:lnTo>
                    <a:pt x="59690" y="655628"/>
                  </a:lnTo>
                  <a:lnTo>
                    <a:pt x="59690" y="59690"/>
                  </a:lnTo>
                  <a:lnTo>
                    <a:pt x="2512238" y="59690"/>
                  </a:lnTo>
                  <a:lnTo>
                    <a:pt x="2512238" y="65562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07C01EA4-CD01-4FD1-A4C0-5A7A64C07F63}"/>
              </a:ext>
            </a:extLst>
          </p:cNvPr>
          <p:cNvGrpSpPr/>
          <p:nvPr/>
        </p:nvGrpSpPr>
        <p:grpSpPr>
          <a:xfrm>
            <a:off x="12496800" y="5625804"/>
            <a:ext cx="1905000" cy="685800"/>
            <a:chOff x="0" y="0"/>
            <a:chExt cx="2573198" cy="716588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41AC780D-6BF3-434D-A46F-5534919968A4}"/>
                </a:ext>
              </a:extLst>
            </p:cNvPr>
            <p:cNvSpPr/>
            <p:nvPr/>
          </p:nvSpPr>
          <p:spPr>
            <a:xfrm>
              <a:off x="0" y="0"/>
              <a:ext cx="2573198" cy="716588"/>
            </a:xfrm>
            <a:custGeom>
              <a:avLst/>
              <a:gdLst/>
              <a:ahLst/>
              <a:cxnLst/>
              <a:rect l="l" t="t" r="r" b="b"/>
              <a:pathLst>
                <a:path w="2573198" h="716588">
                  <a:moveTo>
                    <a:pt x="0" y="0"/>
                  </a:moveTo>
                  <a:lnTo>
                    <a:pt x="0" y="716588"/>
                  </a:lnTo>
                  <a:lnTo>
                    <a:pt x="2573198" y="716588"/>
                  </a:lnTo>
                  <a:lnTo>
                    <a:pt x="2573198" y="0"/>
                  </a:lnTo>
                  <a:lnTo>
                    <a:pt x="0" y="0"/>
                  </a:lnTo>
                  <a:close/>
                  <a:moveTo>
                    <a:pt x="2512238" y="655628"/>
                  </a:moveTo>
                  <a:lnTo>
                    <a:pt x="59690" y="655628"/>
                  </a:lnTo>
                  <a:lnTo>
                    <a:pt x="59690" y="59690"/>
                  </a:lnTo>
                  <a:lnTo>
                    <a:pt x="2512238" y="59690"/>
                  </a:lnTo>
                  <a:lnTo>
                    <a:pt x="2512238" y="65562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5B11BA0-AB96-4D0F-BD51-CD8919C90030}"/>
              </a:ext>
            </a:extLst>
          </p:cNvPr>
          <p:cNvSpPr txBox="1"/>
          <p:nvPr/>
        </p:nvSpPr>
        <p:spPr>
          <a:xfrm>
            <a:off x="4827071" y="494364"/>
            <a:ext cx="93041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หน้า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Command Line </a:t>
            </a:r>
            <a:r>
              <a:rPr lang="th-TH" sz="4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ของ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Git Bash </a:t>
            </a:r>
            <a:r>
              <a:rPr lang="th-TH" sz="4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แค่นี้เราก็สามารถใช้ </a:t>
            </a:r>
          </a:p>
          <a:p>
            <a:pPr algn="ctr"/>
            <a:r>
              <a:rPr lang="th-TH" sz="4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คำสั่งต่าง ๆ ของ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Linux </a:t>
            </a:r>
            <a:r>
              <a:rPr lang="th-TH" sz="4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บน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Visual Studio Code </a:t>
            </a:r>
            <a:r>
              <a:rPr lang="th-TH" sz="4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ได้แล้ว</a:t>
            </a:r>
            <a:endParaRPr lang="en-US" sz="4000" b="1" dirty="0">
              <a:solidFill>
                <a:schemeClr val="accent6">
                  <a:lumMod val="75000"/>
                </a:schemeClr>
              </a:solidFill>
              <a:latin typeface="FC Lamoon" panose="02000000000000000000" pitchFamily="2" charset="0"/>
              <a:cs typeface="FC Lamoon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63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27BA6060-3FD1-465F-B950-4CA2D474C9B9}"/>
              </a:ext>
            </a:extLst>
          </p:cNvPr>
          <p:cNvGrpSpPr/>
          <p:nvPr/>
        </p:nvGrpSpPr>
        <p:grpSpPr>
          <a:xfrm>
            <a:off x="14249400" y="9410700"/>
            <a:ext cx="4178550" cy="683733"/>
            <a:chOff x="0" y="38100"/>
            <a:chExt cx="6658368" cy="911644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6B322C8F-976E-4C11-994B-2D70A212010E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พี่เจมส์ ตาโต</a:t>
              </a: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DBA3FD42-90C5-41BA-A03D-475B9B274373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E06D181-1DF4-4ED4-9156-C5DD6189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2305040"/>
            <a:ext cx="14859000" cy="6632376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F45892A6-A18C-4EA5-8188-8B712D6E3D3D}"/>
              </a:ext>
            </a:extLst>
          </p:cNvPr>
          <p:cNvGrpSpPr/>
          <p:nvPr/>
        </p:nvGrpSpPr>
        <p:grpSpPr>
          <a:xfrm>
            <a:off x="4038600" y="4591050"/>
            <a:ext cx="533400" cy="400050"/>
            <a:chOff x="0" y="0"/>
            <a:chExt cx="2573198" cy="71658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BD9A5D2-5E41-4956-8CDC-81AFF04EFE37}"/>
                </a:ext>
              </a:extLst>
            </p:cNvPr>
            <p:cNvSpPr/>
            <p:nvPr/>
          </p:nvSpPr>
          <p:spPr>
            <a:xfrm>
              <a:off x="0" y="0"/>
              <a:ext cx="2573198" cy="716588"/>
            </a:xfrm>
            <a:custGeom>
              <a:avLst/>
              <a:gdLst/>
              <a:ahLst/>
              <a:cxnLst/>
              <a:rect l="l" t="t" r="r" b="b"/>
              <a:pathLst>
                <a:path w="2573198" h="716588">
                  <a:moveTo>
                    <a:pt x="0" y="0"/>
                  </a:moveTo>
                  <a:lnTo>
                    <a:pt x="0" y="716588"/>
                  </a:lnTo>
                  <a:lnTo>
                    <a:pt x="2573198" y="716588"/>
                  </a:lnTo>
                  <a:lnTo>
                    <a:pt x="2573198" y="0"/>
                  </a:lnTo>
                  <a:lnTo>
                    <a:pt x="0" y="0"/>
                  </a:lnTo>
                  <a:close/>
                  <a:moveTo>
                    <a:pt x="2512238" y="655628"/>
                  </a:moveTo>
                  <a:lnTo>
                    <a:pt x="59690" y="655628"/>
                  </a:lnTo>
                  <a:lnTo>
                    <a:pt x="59690" y="59690"/>
                  </a:lnTo>
                  <a:lnTo>
                    <a:pt x="2512238" y="59690"/>
                  </a:lnTo>
                  <a:lnTo>
                    <a:pt x="2512238" y="65562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9" name="Group 7">
            <a:extLst>
              <a:ext uri="{FF2B5EF4-FFF2-40B4-BE49-F238E27FC236}">
                <a16:creationId xmlns:a16="http://schemas.microsoft.com/office/drawing/2014/main" id="{B45C78D2-221A-486C-8550-4B3A50C9401B}"/>
              </a:ext>
            </a:extLst>
          </p:cNvPr>
          <p:cNvGrpSpPr/>
          <p:nvPr/>
        </p:nvGrpSpPr>
        <p:grpSpPr>
          <a:xfrm>
            <a:off x="13182600" y="3311724"/>
            <a:ext cx="2667000" cy="533400"/>
            <a:chOff x="0" y="0"/>
            <a:chExt cx="2573198" cy="716588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E643FF1-02ED-4CE2-AEF7-401A014804F1}"/>
                </a:ext>
              </a:extLst>
            </p:cNvPr>
            <p:cNvSpPr/>
            <p:nvPr/>
          </p:nvSpPr>
          <p:spPr>
            <a:xfrm>
              <a:off x="0" y="0"/>
              <a:ext cx="2573198" cy="716588"/>
            </a:xfrm>
            <a:custGeom>
              <a:avLst/>
              <a:gdLst/>
              <a:ahLst/>
              <a:cxnLst/>
              <a:rect l="l" t="t" r="r" b="b"/>
              <a:pathLst>
                <a:path w="2573198" h="716588">
                  <a:moveTo>
                    <a:pt x="0" y="0"/>
                  </a:moveTo>
                  <a:lnTo>
                    <a:pt x="0" y="716588"/>
                  </a:lnTo>
                  <a:lnTo>
                    <a:pt x="2573198" y="716588"/>
                  </a:lnTo>
                  <a:lnTo>
                    <a:pt x="2573198" y="0"/>
                  </a:lnTo>
                  <a:lnTo>
                    <a:pt x="0" y="0"/>
                  </a:lnTo>
                  <a:close/>
                  <a:moveTo>
                    <a:pt x="2512238" y="655628"/>
                  </a:moveTo>
                  <a:lnTo>
                    <a:pt x="59690" y="655628"/>
                  </a:lnTo>
                  <a:lnTo>
                    <a:pt x="59690" y="59690"/>
                  </a:lnTo>
                  <a:lnTo>
                    <a:pt x="2512238" y="59690"/>
                  </a:lnTo>
                  <a:lnTo>
                    <a:pt x="2512238" y="65562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1" name="Group 7">
            <a:extLst>
              <a:ext uri="{FF2B5EF4-FFF2-40B4-BE49-F238E27FC236}">
                <a16:creationId xmlns:a16="http://schemas.microsoft.com/office/drawing/2014/main" id="{E33F15DE-B0D8-4A31-8D8E-A494E4C20421}"/>
              </a:ext>
            </a:extLst>
          </p:cNvPr>
          <p:cNvGrpSpPr/>
          <p:nvPr/>
        </p:nvGrpSpPr>
        <p:grpSpPr>
          <a:xfrm>
            <a:off x="13106280" y="2673554"/>
            <a:ext cx="1471613" cy="533400"/>
            <a:chOff x="0" y="0"/>
            <a:chExt cx="2573198" cy="716588"/>
          </a:xfrm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3C880F3D-DCEF-42A2-9124-95C69DE8A65F}"/>
                </a:ext>
              </a:extLst>
            </p:cNvPr>
            <p:cNvSpPr/>
            <p:nvPr/>
          </p:nvSpPr>
          <p:spPr>
            <a:xfrm>
              <a:off x="0" y="0"/>
              <a:ext cx="2573198" cy="716588"/>
            </a:xfrm>
            <a:custGeom>
              <a:avLst/>
              <a:gdLst/>
              <a:ahLst/>
              <a:cxnLst/>
              <a:rect l="l" t="t" r="r" b="b"/>
              <a:pathLst>
                <a:path w="2573198" h="716588">
                  <a:moveTo>
                    <a:pt x="0" y="0"/>
                  </a:moveTo>
                  <a:lnTo>
                    <a:pt x="0" y="716588"/>
                  </a:lnTo>
                  <a:lnTo>
                    <a:pt x="2573198" y="716588"/>
                  </a:lnTo>
                  <a:lnTo>
                    <a:pt x="2573198" y="0"/>
                  </a:lnTo>
                  <a:lnTo>
                    <a:pt x="0" y="0"/>
                  </a:lnTo>
                  <a:close/>
                  <a:moveTo>
                    <a:pt x="2512238" y="655628"/>
                  </a:moveTo>
                  <a:lnTo>
                    <a:pt x="59690" y="655628"/>
                  </a:lnTo>
                  <a:lnTo>
                    <a:pt x="59690" y="59690"/>
                  </a:lnTo>
                  <a:lnTo>
                    <a:pt x="2512238" y="59690"/>
                  </a:lnTo>
                  <a:lnTo>
                    <a:pt x="2512238" y="65562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2ADEC82-739B-4196-ADB6-AA6ADE76AE8C}"/>
              </a:ext>
            </a:extLst>
          </p:cNvPr>
          <p:cNvSpPr txBox="1"/>
          <p:nvPr/>
        </p:nvSpPr>
        <p:spPr>
          <a:xfrm>
            <a:off x="5105400" y="876831"/>
            <a:ext cx="87366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b="1" dirty="0">
                <a:latin typeface="FC Lamoon" panose="02000000000000000000" pitchFamily="2" charset="0"/>
                <a:cs typeface="FC Lamoon" panose="02000000000000000000" pitchFamily="2" charset="0"/>
              </a:rPr>
              <a:t>กลับมาที่หน้า </a:t>
            </a:r>
            <a:r>
              <a:rPr lang="en-US" sz="40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Console</a:t>
            </a:r>
            <a:r>
              <a:rPr lang="en-US" sz="4000" b="1" dirty="0"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th-TH" sz="4000" b="1" dirty="0">
                <a:latin typeface="FC Lamoon" panose="02000000000000000000" pitchFamily="2" charset="0"/>
                <a:cs typeface="FC Lamoon" panose="02000000000000000000" pitchFamily="2" charset="0"/>
              </a:rPr>
              <a:t>ของ </a:t>
            </a:r>
            <a:r>
              <a:rPr lang="en-US" sz="40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Server Instances </a:t>
            </a:r>
          </a:p>
          <a:p>
            <a:pPr algn="ctr"/>
            <a:r>
              <a:rPr lang="th-TH" sz="4000" b="1" dirty="0">
                <a:latin typeface="FC Lamoon" panose="02000000000000000000" pitchFamily="2" charset="0"/>
                <a:cs typeface="FC Lamoon" panose="02000000000000000000" pitchFamily="2" charset="0"/>
              </a:rPr>
              <a:t>เพื่อที่จะใช้ </a:t>
            </a:r>
            <a:r>
              <a:rPr lang="en-US" sz="40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VS Code </a:t>
            </a:r>
            <a:r>
              <a:rPr lang="th-TH" sz="4000" b="1" dirty="0">
                <a:latin typeface="FC Lamoon" panose="02000000000000000000" pitchFamily="2" charset="0"/>
                <a:cs typeface="FC Lamoon" panose="02000000000000000000" pitchFamily="2" charset="0"/>
              </a:rPr>
              <a:t>ทำการ </a:t>
            </a:r>
            <a:r>
              <a:rPr lang="en-US" sz="40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SSH</a:t>
            </a:r>
            <a:r>
              <a:rPr lang="en-US" sz="4000" b="1" dirty="0">
                <a:latin typeface="FC Lamoon" panose="02000000000000000000" pitchFamily="2" charset="0"/>
                <a:cs typeface="FC Lamoon" panose="02000000000000000000" pitchFamily="2" charset="0"/>
              </a:rPr>
              <a:t> </a:t>
            </a:r>
            <a:r>
              <a:rPr lang="th-TH" sz="4000" b="1" dirty="0">
                <a:latin typeface="FC Lamoon" panose="02000000000000000000" pitchFamily="2" charset="0"/>
                <a:cs typeface="FC Lamoon" panose="02000000000000000000" pitchFamily="2" charset="0"/>
              </a:rPr>
              <a:t>เข้าไปที่เครื่อง </a:t>
            </a:r>
            <a:r>
              <a:rPr lang="en-US" sz="4000" b="1" dirty="0">
                <a:solidFill>
                  <a:srgbClr val="F57913"/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Serve</a:t>
            </a:r>
            <a:r>
              <a:rPr lang="en-US" sz="4000" b="1" dirty="0">
                <a:latin typeface="FC Lamoon" panose="02000000000000000000" pitchFamily="2" charset="0"/>
                <a:cs typeface="FC Lamoon" panose="02000000000000000000" pitchFamily="2" charset="0"/>
              </a:rPr>
              <a:t>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FB4261-CF1A-4F20-9094-7E1763C7813C}"/>
              </a:ext>
            </a:extLst>
          </p:cNvPr>
          <p:cNvCxnSpPr/>
          <p:nvPr/>
        </p:nvCxnSpPr>
        <p:spPr>
          <a:xfrm flipH="1" flipV="1">
            <a:off x="1295400" y="2200270"/>
            <a:ext cx="2667000" cy="2409830"/>
          </a:xfrm>
          <a:prstGeom prst="straightConnector1">
            <a:avLst/>
          </a:prstGeom>
          <a:ln w="38100">
            <a:solidFill>
              <a:srgbClr val="F579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E07A52-900C-4D6A-8BD3-ED6F18D00023}"/>
              </a:ext>
            </a:extLst>
          </p:cNvPr>
          <p:cNvSpPr txBox="1"/>
          <p:nvPr/>
        </p:nvSpPr>
        <p:spPr>
          <a:xfrm>
            <a:off x="924831" y="1597154"/>
            <a:ext cx="4363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1.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EA1A30-3048-4C05-BFAD-0DF75EB51EF6}"/>
              </a:ext>
            </a:extLst>
          </p:cNvPr>
          <p:cNvSpPr txBox="1"/>
          <p:nvPr/>
        </p:nvSpPr>
        <p:spPr>
          <a:xfrm>
            <a:off x="17114575" y="1846327"/>
            <a:ext cx="4860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2.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0C549F-D5E9-4050-AC80-06A8A3CB5424}"/>
              </a:ext>
            </a:extLst>
          </p:cNvPr>
          <p:cNvSpPr txBox="1"/>
          <p:nvPr/>
        </p:nvSpPr>
        <p:spPr>
          <a:xfrm>
            <a:off x="17114575" y="4045086"/>
            <a:ext cx="4732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3.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3BEA58-2838-4DC6-9ADC-68048ABF92BB}"/>
              </a:ext>
            </a:extLst>
          </p:cNvPr>
          <p:cNvCxnSpPr/>
          <p:nvPr/>
        </p:nvCxnSpPr>
        <p:spPr>
          <a:xfrm flipV="1">
            <a:off x="14577893" y="2305040"/>
            <a:ext cx="2536682" cy="368514"/>
          </a:xfrm>
          <a:prstGeom prst="straightConnector1">
            <a:avLst/>
          </a:prstGeom>
          <a:ln w="38100">
            <a:solidFill>
              <a:srgbClr val="F579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1892DF2-967A-4DEC-B905-714777729BE3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5305159" y="3311724"/>
            <a:ext cx="1809416" cy="1087305"/>
          </a:xfrm>
          <a:prstGeom prst="straightConnector1">
            <a:avLst/>
          </a:prstGeom>
          <a:ln w="38100">
            <a:solidFill>
              <a:srgbClr val="F579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2127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27BA6060-3FD1-465F-B950-4CA2D474C9B9}"/>
              </a:ext>
            </a:extLst>
          </p:cNvPr>
          <p:cNvGrpSpPr/>
          <p:nvPr/>
        </p:nvGrpSpPr>
        <p:grpSpPr>
          <a:xfrm>
            <a:off x="14249400" y="9410700"/>
            <a:ext cx="4178550" cy="683733"/>
            <a:chOff x="0" y="38100"/>
            <a:chExt cx="6658368" cy="911644"/>
          </a:xfrm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6B322C8F-976E-4C11-994B-2D70A212010E}"/>
                </a:ext>
              </a:extLst>
            </p:cNvPr>
            <p:cNvSpPr txBox="1"/>
            <p:nvPr/>
          </p:nvSpPr>
          <p:spPr>
            <a:xfrm>
              <a:off x="0" y="38100"/>
              <a:ext cx="6658368" cy="320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82"/>
                </a:lnSpc>
              </a:pPr>
              <a:r>
                <a:rPr lang="en-US" b="1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FB : พี่เจมส์ ตาโต</a:t>
              </a:r>
            </a:p>
          </p:txBody>
        </p:sp>
        <p:sp>
          <p:nvSpPr>
            <p:cNvPr id="4" name="TextBox 5">
              <a:extLst>
                <a:ext uri="{FF2B5EF4-FFF2-40B4-BE49-F238E27FC236}">
                  <a16:creationId xmlns:a16="http://schemas.microsoft.com/office/drawing/2014/main" id="{DBA3FD42-90C5-41BA-A03D-475B9B274373}"/>
                </a:ext>
              </a:extLst>
            </p:cNvPr>
            <p:cNvSpPr txBox="1"/>
            <p:nvPr/>
          </p:nvSpPr>
          <p:spPr>
            <a:xfrm>
              <a:off x="0" y="638035"/>
              <a:ext cx="6658368" cy="3117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48"/>
                </a:lnSpc>
              </a:pPr>
              <a:r>
                <a:rPr lang="en-US" b="1" spc="254" dirty="0">
                  <a:solidFill>
                    <a:srgbClr val="000000"/>
                  </a:solidFill>
                  <a:latin typeface="FC Lamoon" panose="02000000000000000000" pitchFamily="2" charset="0"/>
                  <a:cs typeface="FC Lamoon" panose="02000000000000000000" pitchFamily="2" charset="0"/>
                </a:rPr>
                <a:t>STD60010912540@ACC.MSU.AC.TH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3D56E09-A2C9-4D83-955C-1C821747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11" y="2252106"/>
            <a:ext cx="11208778" cy="6958579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6D86AE30-FE2C-4AA8-AA8E-74E8CD21525B}"/>
              </a:ext>
            </a:extLst>
          </p:cNvPr>
          <p:cNvGrpSpPr/>
          <p:nvPr/>
        </p:nvGrpSpPr>
        <p:grpSpPr>
          <a:xfrm>
            <a:off x="8077201" y="4229100"/>
            <a:ext cx="914400" cy="533400"/>
            <a:chOff x="0" y="0"/>
            <a:chExt cx="2573198" cy="716588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8489D51-C24C-4981-9343-37E46E214776}"/>
                </a:ext>
              </a:extLst>
            </p:cNvPr>
            <p:cNvSpPr/>
            <p:nvPr/>
          </p:nvSpPr>
          <p:spPr>
            <a:xfrm>
              <a:off x="0" y="0"/>
              <a:ext cx="2573198" cy="716588"/>
            </a:xfrm>
            <a:custGeom>
              <a:avLst/>
              <a:gdLst/>
              <a:ahLst/>
              <a:cxnLst/>
              <a:rect l="l" t="t" r="r" b="b"/>
              <a:pathLst>
                <a:path w="2573198" h="716588">
                  <a:moveTo>
                    <a:pt x="0" y="0"/>
                  </a:moveTo>
                  <a:lnTo>
                    <a:pt x="0" y="716588"/>
                  </a:lnTo>
                  <a:lnTo>
                    <a:pt x="2573198" y="716588"/>
                  </a:lnTo>
                  <a:lnTo>
                    <a:pt x="2573198" y="0"/>
                  </a:lnTo>
                  <a:lnTo>
                    <a:pt x="0" y="0"/>
                  </a:lnTo>
                  <a:close/>
                  <a:moveTo>
                    <a:pt x="2512238" y="655628"/>
                  </a:moveTo>
                  <a:lnTo>
                    <a:pt x="59690" y="655628"/>
                  </a:lnTo>
                  <a:lnTo>
                    <a:pt x="59690" y="59690"/>
                  </a:lnTo>
                  <a:lnTo>
                    <a:pt x="2512238" y="59690"/>
                  </a:lnTo>
                  <a:lnTo>
                    <a:pt x="2512238" y="655628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8FA00CF-974A-443C-8DC5-AC9F2D32C3C0}"/>
              </a:ext>
            </a:extLst>
          </p:cNvPr>
          <p:cNvSpPr txBox="1"/>
          <p:nvPr/>
        </p:nvSpPr>
        <p:spPr>
          <a:xfrm>
            <a:off x="7447748" y="1076315"/>
            <a:ext cx="30877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sz="4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เลือก </a:t>
            </a:r>
            <a:r>
              <a:rPr lang="en-US" sz="4000" b="1" dirty="0">
                <a:solidFill>
                  <a:schemeClr val="accent6">
                    <a:lumMod val="75000"/>
                  </a:schemeClr>
                </a:solidFill>
                <a:latin typeface="FC Lamoon" panose="02000000000000000000" pitchFamily="2" charset="0"/>
                <a:cs typeface="FC Lamoon" panose="02000000000000000000" pitchFamily="2" charset="0"/>
              </a:rPr>
              <a:t>SSH  Client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D43471-A875-4256-8839-93F93A9E7E00}"/>
              </a:ext>
            </a:extLst>
          </p:cNvPr>
          <p:cNvCxnSpPr/>
          <p:nvPr/>
        </p:nvCxnSpPr>
        <p:spPr>
          <a:xfrm flipH="1">
            <a:off x="8839200" y="2052091"/>
            <a:ext cx="304800" cy="1948409"/>
          </a:xfrm>
          <a:prstGeom prst="straightConnector1">
            <a:avLst/>
          </a:prstGeom>
          <a:ln w="38100">
            <a:solidFill>
              <a:srgbClr val="F5791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707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3496</Words>
  <Application>Microsoft Office PowerPoint</Application>
  <PresentationFormat>Custom</PresentationFormat>
  <Paragraphs>465</Paragraphs>
  <Slides>117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9" baseType="lpstr">
      <vt:lpstr>Calibri</vt:lpstr>
      <vt:lpstr>League Spartan</vt:lpstr>
      <vt:lpstr>Open Sans</vt:lpstr>
      <vt:lpstr>Chewy</vt:lpstr>
      <vt:lpstr>Arial</vt:lpstr>
      <vt:lpstr>FC Lamoon</vt:lpstr>
      <vt:lpstr>Open Sans Extra Bold</vt:lpstr>
      <vt:lpstr>Inter</vt:lpstr>
      <vt:lpstr>Open Sans Light Bold</vt:lpstr>
      <vt:lpstr>Inter Bold</vt:lpstr>
      <vt:lpstr>Open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White Illustrated Accountant and Bookkeeper Marketing Presentation</dc:title>
  <dc:creator>Nathakrit</dc:creator>
  <cp:lastModifiedBy>ณัฐกฤต ทิศเสถียร</cp:lastModifiedBy>
  <cp:revision>17</cp:revision>
  <dcterms:created xsi:type="dcterms:W3CDTF">2006-08-16T00:00:00Z</dcterms:created>
  <dcterms:modified xsi:type="dcterms:W3CDTF">2020-10-09T14:28:52Z</dcterms:modified>
  <dc:identifier>DAEKBAAnINI</dc:identifier>
</cp:coreProperties>
</file>